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75"/>
  </p:notesMasterIdLst>
  <p:sldIdLst>
    <p:sldId id="256" r:id="rId4"/>
    <p:sldId id="652" r:id="rId5"/>
    <p:sldId id="653" r:id="rId6"/>
    <p:sldId id="654" r:id="rId7"/>
    <p:sldId id="683" r:id="rId8"/>
    <p:sldId id="684" r:id="rId9"/>
    <p:sldId id="655" r:id="rId10"/>
    <p:sldId id="656" r:id="rId11"/>
    <p:sldId id="657" r:id="rId12"/>
    <p:sldId id="658" r:id="rId13"/>
    <p:sldId id="659" r:id="rId14"/>
    <p:sldId id="660" r:id="rId15"/>
    <p:sldId id="661" r:id="rId16"/>
    <p:sldId id="769" r:id="rId17"/>
    <p:sldId id="662" r:id="rId18"/>
    <p:sldId id="663" r:id="rId19"/>
    <p:sldId id="685" r:id="rId20"/>
    <p:sldId id="665" r:id="rId21"/>
    <p:sldId id="666" r:id="rId22"/>
    <p:sldId id="667" r:id="rId23"/>
    <p:sldId id="668" r:id="rId24"/>
    <p:sldId id="669" r:id="rId25"/>
    <p:sldId id="670" r:id="rId26"/>
    <p:sldId id="671" r:id="rId27"/>
    <p:sldId id="672" r:id="rId28"/>
    <p:sldId id="673" r:id="rId29"/>
    <p:sldId id="674" r:id="rId30"/>
    <p:sldId id="675" r:id="rId31"/>
    <p:sldId id="676" r:id="rId32"/>
    <p:sldId id="677" r:id="rId33"/>
    <p:sldId id="678" r:id="rId34"/>
    <p:sldId id="679" r:id="rId35"/>
    <p:sldId id="680" r:id="rId36"/>
    <p:sldId id="681" r:id="rId37"/>
    <p:sldId id="682" r:id="rId38"/>
    <p:sldId id="686" r:id="rId39"/>
    <p:sldId id="687" r:id="rId40"/>
    <p:sldId id="744" r:id="rId41"/>
    <p:sldId id="745" r:id="rId42"/>
    <p:sldId id="715" r:id="rId43"/>
    <p:sldId id="716" r:id="rId44"/>
    <p:sldId id="717" r:id="rId45"/>
    <p:sldId id="718" r:id="rId46"/>
    <p:sldId id="719" r:id="rId47"/>
    <p:sldId id="720" r:id="rId48"/>
    <p:sldId id="721" r:id="rId49"/>
    <p:sldId id="722" r:id="rId50"/>
    <p:sldId id="723" r:id="rId51"/>
    <p:sldId id="724" r:id="rId52"/>
    <p:sldId id="767" r:id="rId53"/>
    <p:sldId id="725" r:id="rId54"/>
    <p:sldId id="726" r:id="rId55"/>
    <p:sldId id="727" r:id="rId56"/>
    <p:sldId id="728" r:id="rId57"/>
    <p:sldId id="768" r:id="rId58"/>
    <p:sldId id="729" r:id="rId59"/>
    <p:sldId id="731" r:id="rId60"/>
    <p:sldId id="770" r:id="rId61"/>
    <p:sldId id="771" r:id="rId62"/>
    <p:sldId id="772" r:id="rId63"/>
    <p:sldId id="732" r:id="rId64"/>
    <p:sldId id="733" r:id="rId65"/>
    <p:sldId id="734" r:id="rId66"/>
    <p:sldId id="735" r:id="rId67"/>
    <p:sldId id="773" r:id="rId68"/>
    <p:sldId id="774" r:id="rId69"/>
    <p:sldId id="775" r:id="rId70"/>
    <p:sldId id="776" r:id="rId71"/>
    <p:sldId id="777" r:id="rId72"/>
    <p:sldId id="741" r:id="rId73"/>
    <p:sldId id="766" r:id="rId74"/>
  </p:sldIdLst>
  <p:sldSz cx="9144000" cy="6858000" type="screen4x3"/>
  <p:notesSz cx="6858000" cy="9144000"/>
  <p:embeddedFontLst>
    <p:embeddedFont>
      <p:font typeface="Gill Sans MT" panose="020B0502020104020203" pitchFamily="34" charset="0"/>
      <p:regular r:id="rId76"/>
      <p:bold r:id="rId77"/>
      <p:italic r:id="rId78"/>
      <p:boldItalic r:id="rId79"/>
    </p:embeddedFont>
    <p:embeddedFont>
      <p:font typeface="Calibri Light" panose="020F0302020204030204" pitchFamily="34" charset="0"/>
      <p:regular r:id="rId80"/>
      <p:italic r:id="rId81"/>
    </p:embeddedFont>
    <p:embeddedFont>
      <p:font typeface="Bookman Old Style" panose="02050604050505020204" pitchFamily="18" charset="0"/>
      <p:regular r:id="rId82"/>
      <p:bold r:id="rId83"/>
      <p:italic r:id="rId84"/>
      <p:boldItalic r:id="rId85"/>
    </p:embeddedFont>
    <p:embeddedFont>
      <p:font typeface="Wingdings 3" panose="05040102010807070707" pitchFamily="18" charset="2"/>
      <p:regular r:id="rId86"/>
    </p:embeddedFon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Cambria Math" panose="02040503050406030204" pitchFamily="18" charset="0"/>
      <p:regular r:id="rId91"/>
    </p:embeddedFont>
  </p:embeddedFontLst>
  <p:custDataLst>
    <p:tags r:id="rId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FF9900"/>
    <a:srgbClr val="0B0E8F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71767" autoAdjust="0"/>
  </p:normalViewPr>
  <p:slideViewPr>
    <p:cSldViewPr>
      <p:cViewPr varScale="1">
        <p:scale>
          <a:sx n="56" d="100"/>
          <a:sy n="56" d="100"/>
        </p:scale>
        <p:origin x="191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font" Target="fonts/font4.fntdata"/><Relationship Id="rId5" Type="http://schemas.openxmlformats.org/officeDocument/2006/relationships/slide" Target="slides/slide2.xml"/><Relationship Id="rId90" Type="http://schemas.openxmlformats.org/officeDocument/2006/relationships/font" Target="fonts/font15.fntdata"/><Relationship Id="rId95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font" Target="fonts/font12.fntdata"/><Relationship Id="rId61" Type="http://schemas.openxmlformats.org/officeDocument/2006/relationships/slide" Target="slides/slide58.xml"/><Relationship Id="rId82" Type="http://schemas.openxmlformats.org/officeDocument/2006/relationships/font" Target="fonts/font7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2T18:19:38.254"/>
    </inkml:context>
    <inkml:brush xml:id="br0">
      <inkml:brushProperty name="width" value="0.06667" units="cm"/>
      <inkml:brushProperty name="height" value="0.06667" units="cm"/>
      <inkml:brushProperty name="color" value="#700000"/>
      <inkml:brushProperty name="fitToCurve" value="1"/>
    </inkml:brush>
  </inkml:definitions>
  <inkml:trace contextRef="#ctx0" brushRef="#br0">214 30 1161,'-5'11'1161,"-2"-1"-129,7-10-129,-7 11-129,7-11 0,-8 14-129,8-14 129,-11 17-258,11-17 0,-10 18 129,10-18-129,-12 22 0,5-11-129,1 2 258,-1-2-387,1 4 258,-1-4-129,0 4 0,0-2 0,2 2 0,-3-3-129,2 2 129,-1 0-129,4-1 0,-4 2-129,3 0 387,0 0-129,1-2-129,0 0 129,2 4-258,-3-3 387,2 1-387,-3-2 258,3 3-387,-3-1 258,3 2-258,-3-1 129,0 2 0,1-2 0,1 2 129,0 1-258,0-2 258,0 1-129,2-1 0,-2-1-129,2 2 129,0-3-129,1 1 129,0 0-129,0 2 129,0 1-129,0-4 129,0 3-129,0-1 129,0 0-129,0 0 0,0-2 129,0 1-129,0-2 129,0 1-129,0-1 0,0 2 129,0-3-129,1 1 129,-1 0-129,1-2 0,-1 4 0,3-3 129,-2 2-129,1 2 129,1 0-129,-1-2 129,0 1 129,1 2-258,1-2 258,-2 1-258,1-3 129,-2 1-129,0 0 129,3-1-258,-1 1 129,0-2 129,1 0-129,1 2 0,2-1 0,0 0 0,0 1 0,1 1 0,1-4 0,-1 3 0,1-1 0,-1 1 0,0 0 0,1 0 0,-2-1 0,1 2 0,-1 0 0,0 0 0,0 0 0,1-1 0,-1-1 129,0 1-129,0-3 0,0 2 0,-1-1 0,1-1 0,1 1 0,-2 0 0,1-2 129,2 2-129,-1-1 0,0 0 0,0 1 0,0-2 0,1 1 0,-2 0 129,2 0-258,-1-2 258,-1 4-129,3-2 0,-2 2 129,0-1-129,0 2 129,0-1 129,2 0-129,-3 1-129,0-5 258,0 3-258,0-2 129,-1 0 0,0 0-129,1-1 0,0-1 0,-7-9 0,13 20 129,-5-10-129,-8-10 0,17 17 0,-17-17 0,22 18 0,-12-9 0,1 1 129,-11-10-129,21 18 0,-13-7 0,3-3 0,-1 3 0,-1-2 129,1 1-129,-10-10 0,20 17 0,-10-8 0,2 0 0,-2-1 0,2 3 0,0-1 0,0-2 0,2 3 0,0-2 0,-1 2 0,1-1 0,0-2 0,0 0 0,1-1 0,0 0 0,-1 2 0,1-3 0,2 3 0,0-3 0,1 4 0,-1-2 0,1-2 0,1 3 0,1 0 0,-3-3 0,3 1 0,-1 0 0,0-1 0,-2 0 0,3 1 0,-2-1 129,-1-1-129,0 2 0,0-2 0,-2 1 0,1 1 0,0-2 0,-2 1 0,3-2 0,-2 3 129,1-4-129,1 1 0,0 1 0,1-3 0,-2 2 0,2-3 0,0 3 0,1-1 0,-2-1 0,0-2 0,2 0 129,-3 0-129,4 0 0,-1 0 0,2 0 0,-1 0 0,0 0 0,-1 0 0,2-2 0,1-1 129,0 1-129,3 0-129,-2 0 129,1-1 0,0 0 129,3-1-129,-2 1 0,0-1 0,-2 0 0,-1 1 0,-1-1 0,1 0 0,-3-1 0,0 2 0,-1-2 0,-1 1 0,0-1 129,-1 1-129,3-2 0,-2 1 0,1 1 0,1-2 0,-1 1 0,1-1 129,0 1-129,0-1 0,-2 2 0,0-1 0,2-2 0,-2 1 0,2 0 0,-1 1 0,1-1 0,0-3 0,1 2 129,1-1-129,-1 0 0,-1-2 0,3 2 0,0-1 129,1-1-129,1 0 0,1 0 0,-2 0 0,3 0 0,-2-1 0,0 2 0,-1-3 0,-1-3 0,1 4 0,-2 0 0,0-1 0,-1-2 129,1 3-129,-2-1 0,1-2 0,-2 6 0,3-3 0,-2 0 0,1 0 0,-1 0 0,0 0 0,-1 1 0,0-1 0,-2 1 0,-2 0 0,2 0 0,-1 3 0,-1-1 0,-1 1 0,1-1 0,0 1 0,0-1 0,1 1 0,2-1-129,-1 1 129,0-4 0,2-1 0,-2 0-129,1-1 129,2 1 0,0 1 0,2-4 0,3 0 0,-1 3 0,1-1 0,5 1 0,-1-2 0,-1 0 0,0-3 0,0 2 0,-3-2 0,-1-2 0,-1 1 0,0-2 129,1-3-129,-1 0 0,0-1 0,0 2 0,2-4 0,-2 1-129,-1-2 129,3-1 0,-2 2 0,1-2 0,-3 2 0,3 0 129,-2 2-129,0-1-258,0-1 387,0 0-387,-1 0 258,1 0-129,-1-1 0,2-2 0,-1-1 0,1 0 129,2-2-129,-1 1 129,2-2 0,-1 2 129,1-3-129,-3 1 0,-1 1 0,3-1 0,-5 1 0,0-1 129,0 1-129,0 0 0,-3 2 0,2 2 0,-2-2 258,1 3-387,-2 0 258,0 1-258,-2 2 129,5-1-129,-1 0 258,0-2-258,1 2 0,1-1 129,1-1 0,1 2 0,-2-2 0,0 2 0,-3 0 0,-1 1 0,-1 5 0,-2 0 0,-3 3 0,-2 3 0,-1 3 0,-3-1 0,-3 11 0,4-11 0,-4 11-129,0 0 0,0 0-129,0 0-645,0 0-774,0 0-2967,-7 4-387,-2 7-387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2T18:19:38.255"/>
    </inkml:context>
    <inkml:brush xml:id="br0">
      <inkml:brushProperty name="width" value="0.06667" units="cm"/>
      <inkml:brushProperty name="height" value="0.06667" units="cm"/>
      <inkml:brushProperty name="color" value="#700000"/>
      <inkml:brushProperty name="fitToCurve" value="1"/>
    </inkml:brush>
  </inkml:definitions>
  <inkml:trace contextRef="#ctx0" brushRef="#br0">1543 20 516,'0'-11'1290,"0"11"0,0 0-387,0 0 0,0 0-129,0 0 258,0 0-258,0 0 0,0-10 0,0 10 129,0 0-129,0 0-129,0 0 0,-6 7-129,6-7 258,0 0-129,-10 15 0,10-15 0,-11 20-129,6-8-129,-3 2 258,1 3-387,-5 0 258,0 4-129,-2-2-129,1 3 129,-6-2-129,4 6 0,-4-1-129,1 1 129,-1 3-129,1-1 129,-1 3-129,0 2 129,1 3-129,-1 0 129,1-2-129,2 2 0,-3-2 0,3 0 0,1-3 0,-1 0 129,1-3-129,0 0 129,-1 0 0,-1 0-129,3-1 0,-2 1 0,-2-1 0,3-1 0,-3 0-129,3 3 0,2-4 0,-1 3 129,0-2-258,-1 1 258,0 2-129,0 3 0,-1 1 0,-3-1 0,2 2 0,-2-1 129,0 2-129,2-1 0,-3-4 0,2 2 129,1-1 0,0-1 0,-1-1 0,2 2 0,-1-2 0,0-1 0,-1-1 0,1 0 0,0-3-129,3-1 0,0 0 0,0-1 0,0-2 129,5-1-129,1 1 0,0-1 0,0 0 258,0 3-258,-1-3 0,1 2 0,-1 1 0,1 2 0,-1-2 129,0 2-129,1-1 0,-2 0 0,0 0 0,2 0 129,-4-1-129,3 0 0,-1 3 0,0 1 0,-1 0 0,-2-3 0,0 4 0,2-2-129,-5 0 129,3 2 129,-4-3-258,2 0 129,-2-3 0,2 3 0,0-2 0,2 0 129,0-1-129,1 0 0,1 0-129,1-1 129,2 1 0,-2-1 129,1-1-258,0 1 129,1 0 0,-3-1 0,4-2 0,-2-1 0,2 1 0,-1-1 0,-1-1 0,2-1 0,2-1 0,-1 0 0,0-1 0,-1-1 0,2 0 0,0-1 0,1 0 0,4-10 0,-10 17 0,10-17-129,-7 14 129,7-14-258,-6 14 258,6-14 0,-4 12 0,4-12-129,-5 11 129,5-11 0,-4 11 0,4-11-129,-3 11 129,3-11 0,0 0-129,-3 9 129,3-9 129,0 0-258,0 0 129,-4 10 0,4-10 129,0 0-129,0 0 0,0 0 0,0 0-129,-5 10 258,5-10-129,0 0 0,0 0-129,0 0 129,0 0 0,0 0 0,0 0 0,0 0-258,0 12-387,0-12-1419,0 0-2451,0 0-645,11-2-258,-11 2 129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2T18:19:38.2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-283 43 129,'6'-11'1290,"-6"11"-516,0 0 0,0 0-258,13-11 129,-13 11-129,0 0-129,13-9 129,-13 9 0,0 0 129,16-7-129,-16 7-129,0 0 129,14-6-258,-14 6 0,0 0 129,14 0-129,-14 0-129,0 0 258,13 6-129,-13-6 0,0 0-129,13 12 258,-13-12-129,0 0 0,9 13-129,-9-13 258,5 11-258,-5-11 0,4 11 0,-4-11 0,0 11 0,0-11 129,0 13-129,0-13 0,-3 12 0,3-12 129,-8 10-129,8-10 258,-9 10-258,9-10 0,-13 7 129,13-7-258,-13 3 129,13-3-129,-12 1 0,12-1 0,-12 0-129,12 0 0,0 0 0,-11-15 0,11 15-129,-4-16 0,4 16 129,-1-17-129,1 17 258,0-15-129,0 15 0,0-11-258,0 11 129,0 0-903,0-15-2322,0 15-516,0 0 388</inkml:trace>
  <inkml:trace contextRef="#ctx0" brushRef="#br0" timeOffset="1">-500 355 1032,'17'-13'2580,"-17"13"-387,17-7-258,-6 6-645,-11 1-258,17-5-129,-17 5-387,19 0 129,-19 0-387,15 1 129,-15-1-258,11 9 0,-11-9 0,5 17 0,-4-7-129,-1 1 129,0 0-129,0 2 129,-3 0-129,-3-3 0,2 1 0,4-11 0,-11 11 0,11-11 0,-11 4 0,11-4 0,-13 0 0,13 0 0,-11-10 0,11 10-129,-8-16 129,8 16-129,-5-16 0,5 16-645,0-16-1161,0 16-1806,0-11-258</inkml:trace>
  <inkml:trace contextRef="#ctx0" brushRef="#br0" timeOffset="2">-785 673 2580,'0'-14'2967,"6"2"-774,-6 12-516,11-11-258,-11 11-387,12-5-387,-12 5 0,14 0-387,-14 0 129,10 5-258,-10-5-129,6 15 129,-6-4-129,0-3 0,0 3 0,-5 2-129,-3-2 129,1 4-129,-3-6 129,0 3-258,10-12 258,-20 13-129,20-13 129,-16 2 0,16-2-129,-7-5 129,7 5-129,0-15-129,0 5-516,0 10-516,7-12-2580,-6 1 129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2T18:19:38.2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4081-386 2451,'0'0'4386,"-8"-9"-1032,8 9-645,0 0-903,0-10-645,0 10-387,9 0-387,-9 0-129,13 0 0,-13 0 0,13 9-129,-13-9 129,8 12 129,-8-12-129,0 9-129,0-9 129,0 0-129,-8 10 0,8-10-258,-14 0-645,14 0-3225,0 0-516,-9-13-387,9 13 258</inkml:trace>
  <inkml:trace contextRef="#ctx0" brushRef="#br0" timeOffset="1">3907-621 903,'0'-16'4128,"0"16"387,0 0-1677,7-17-516,-7 17-516,8-15-774,-8 15 129,9-12-516,-9 12-129,0 0-129,0 0-129,0 0-129,0 0-258,-10 4 0,10-4 0,-18 10 0,8-3-129,10-7 258,-16 6-129,16-6 0,0 0 0,0 0 0,-13-3-774,13 3-3483,7 0-258,-7 0 0,17 0-128</inkml:trace>
  <inkml:trace contextRef="#ctx0" brushRef="#br0" timeOffset="2">4088-618 2967,'6'-4'4515,"9"-11"-1161,-3 12-645,-12 3-516,15-3-645,-15 3-387,0 0-516,0 0-129,13 6-258,-13-6-129,0 12 0,0-12 0,-9 10-129,9-10-258,0 0-516,0 0-1935,0 0-1806,-12 5-258,12-5-129</inkml:trace>
  <inkml:trace contextRef="#ctx0" brushRef="#br0" timeOffset="3">4394-466 129,'9'-9'3870,"-9"9"258,7-10-2193,5 10-258,-12 0-387,20 4-258,-20-4 0,16 14-387,-16-14 129,6 18-129,-6-18-129,-1 18 0,1-18 0,-17 14-129,3-13 129,14-1-129,-24 1-129,24-1 129,-21-4-129,21 4-129,-15-17-129,9 4-387,6 13-1032,-5-20-2193,5 6-1161,0 3-387,2-6 129</inkml:trace>
  <inkml:trace contextRef="#ctx0" brushRef="#br0" timeOffset="4">4346-737 2451,'0'0'4902,"-13"0"-258,13 0-1548,-12-1-774,12 1-774,0 0-645,0 0-258,0 0-258,0 0-129,0 0 0,6-11-129,-6 11 0,0 0 129,14-14-129,-14 14 0,13-10 0,-13 10-129,13-8 0,-13 8 129,0 0-129,12-2 0,-12 2 0,0 0 0,0 0-258,0 0-645,8 11-2193,-8-11-1677,0 0-129,0 0-387</inkml:trace>
  <inkml:trace contextRef="#ctx0" brushRef="#br0" timeOffset="5">4724-658 4257,'0'0'4773,"0"0"-258,4-9-2322,8 11-387,-12-2-516,10 2-387,-10-2-258,0 0-258,0 0 0,0 14-129,0-14-129,-13 8-129,13-8 129,-21 9-258,11-3-129,-4-6-645,14 0-2709,-12-3-1032,12 3-258,-14-17-387</inkml:trace>
  <inkml:trace contextRef="#ctx0" brushRef="#br0" timeOffset="6">4550-837 1806,'9'0'4515,"2"-7"0,-11 7-2451,0 0-258,18 5-387,-18-5-258,9 10-387,-9-10 0,0 16-387,0-16-258,-2 13 0,2-13 0,-11 8-129,11-8 0,-15 0-129,15 0 0,-13-10-129,13 10-258,-11-21-645,11 21-516,-3-14-2838,-1 3 0,4 11-258</inkml:trace>
  <inkml:trace contextRef="#ctx0" brushRef="#br0" timeOffset="7">3299-273 3096,'10'-3'3870,"2"-9"-903,-12 12-774,12-6-774,-12 6-387,0 0-387,9 9-516,-9-9-387,-9 19-258,-1-7 129,-4 3-258,2-1 0,-5-3 0,3-1 129,-1-3 258,3-7 258,12 0 258,-18-2 129,18 2-129,-4-18 387,4 7-258,0-1 129,8 1-258,-8 11-387,16-19-774,-3 8-2709,4 11-387,-17 0 0</inkml:trace>
  <inkml:trace contextRef="#ctx0" brushRef="#br0" timeOffset="8">3450-27 903,'16'2'4257,"-2"-7"0,-14 5-1548,14-12-645,-2 10-645,-12 2-387,14-5-516,-14 5-258,0 0 0,0 7 129,0-7-387,-9 14 387,9-14-387,-22 11 0,11-8 0,-1-2-258,0-1-258,12 0-1290,0 0-2322,-19-16-387,19 16-258</inkml:trace>
  <inkml:trace contextRef="#ctx0" brushRef="#br0" timeOffset="9">3730-430 774,'9'-11'4515,"-9"11"258,14-6-258,-14 6-2838,16-2 0,-16 2-774,12 0-258,-12 0-387,4 10-129,-4-10 0,-4 16-129,4-16 0,-17 19 0,17-19 0,-21 14 0,9-11-129,-1-3-387,13 0-1290,-11 0-2580,4-9-258,7 9-258</inkml:trace>
  <inkml:trace contextRef="#ctx0" brushRef="#br0" timeOffset="10">3954-244 4128,'0'0'4386,"-16"3"-1161,16-3-1419,0 0-258,0 0-774,0 0 0,8 1-387,-8-1-129,17 6 0,-17-6 0,0 0 0,10 13 129,-10-13-258,0 0 0,-9 11-129,9-11 129,-15 6-129,15-6 0,-16 0-129,16 0-516,-11 0-516,11 0-3225,-15-6 0,15 6-387</inkml:trace>
  <inkml:trace contextRef="#ctx0" brushRef="#br0" timeOffset="11">3549-268 3225,'0'-13'4902,"0"0"-258,-2 2-2193,2 11-387,0 0-645,14-1-516,-14 1-387,14 5-129,-14-5-258,13 19 0,-8-9 0,-2 0-129,-3 1 0,0-3 0,0-8 129,-7 11-129,7-11-129,-12 3 0,12-3-387,-15-1-645,15 1-1419,0 0-2064,0-10-258,0 10-129</inkml:trace>
  <inkml:trace contextRef="#ctx0" brushRef="#br0" timeOffset="12">3631-115 1548,'0'0'4386,"10"1"129,-10-1-1806,15-1-1032,5 1 0,-20 0-516,27 0-258,-15 0-258,2 0-258,-14 0-129,0 0-129,0 0 0,0 0-258,-5 7-129,-8-7-387,13 0-387,-25 0-1161,11-3-2322,14 3-129,-21-11-258</inkml:trace>
  <inkml:trace contextRef="#ctx0" brushRef="#br0" timeOffset="13">4852-1231 3225,'0'0'4128,"8"-13"-1548,-8 13-387,12-4-516,1 4-387,-13 0-387,12 7 0,-12-7-387,2 15 0,-2-5-258,-2 1 129,-5 1-258,-4-1 0,3-2-129,8-9 0,-18 11 0,18-11 0,-11 0-129,11 0-387,-3-8-516,1-3-1032,1-1-2322,1 12-387,4-18 0</inkml:trace>
  <inkml:trace contextRef="#ctx0" brushRef="#br0" timeOffset="14">4783-964 1677,'0'0'4257,"0"0"258,-1-9-2838,1 9 0,7 0-258,-7 0-387,12 0-258,-12 0-387,0 0-129,2 11-258,-2-11 0,-7 10-129,7-10 0,-18 7 0,18-7-129,-15 2-129,15-2-387,-13-1-387,13 1-1548,0 0-1290,1-15-516</inkml:trace>
  <inkml:trace contextRef="#ctx0" brushRef="#br0" timeOffset="15">5091-1496 3354,'12'0'2322,"-12"0"0,21 0-516,-21 0-516,22 11-129,-22-11-129,16 16-129,-16-5-387,0 2 258,-3-2-387,-4-1-129,-2 0-129,9-10 129,-21 14-516,21-14 258,-18 0-129,18 0-129,-8-9-258,3-1-516,5 10-1290,2-14-1935,-2 0 0</inkml:trace>
  <inkml:trace contextRef="#ctx0" brushRef="#br0" timeOffset="16">5320-1451 1,'0'0'4643,"19"-2"-257,-19 2 129,0 0-3225,22 0 129,-22 0-387,15 6-258,-15-6-129,7 14-258,-7-4-129,0 2 129,-7-1-258,-3 1 0,0-3 0,-2-4-129,1 1 0,0-4 129,11-2-129,-19-8-258,19 8-516,-15-26-1677,8 7-2064,7 5-387,-2-6 0</inkml:trace>
  <inkml:trace contextRef="#ctx0" brushRef="#br0" timeOffset="17">5322-1837 516,'-4'-13'4386,"4"13"258,0 0-258,2-13-2967,9 13 0,-11 0-645,13 4-258,-13-4 0,10 14-258,-10-14-129,0 19-129,0-19 129,-9 18-129,9-18 0,-16 12 0,16-12 0,-17 6-129,17-6 129,-12 0-258,12 0-387,-7-11-645,7 1-3096,0 10 0,1-18-516</inkml:trace>
  <inkml:trace contextRef="#ctx0" brushRef="#br0" timeOffset="18">5529-1924 1419,'18'0'4257,"-1"3"387,-1 4-1935,-16-7-387,18 6-645,-18-6-645,6 10-129,-6-10-258,0 13-387,0-13 0,-14 15-129,4-8 0,-2-3 0,1-1-129,11-3-129,-20 0 0,10-3-645,10 3-2451,-6-11-1161,1 0-516,3 0-129</inkml:trace>
  <inkml:trace contextRef="#ctx0" brushRef="#br0" timeOffset="19">5512-2222 3483,'9'-5'4515,"-9"5"-387,0 0-3096,21-5 129,-21 5-258,14 1-258,-14-1-258,5 10 0,-5-10-258,-2 11 0,2-11 0,-12 9 0,12-9 0,-14 4-129,14-4 0,0 0-129,0 0-258,-12-10-1032,12 10-2580,7-14-387,-6 5-129</inkml:trace>
  <inkml:trace contextRef="#ctx0" brushRef="#br0" timeOffset="20">5812-2472 4128,'10'-22'4773,"-3"11"-258,6 2-2064,-12-6-645,11 8-516,-10-5-645,-2 12-258,11-14-258,-11 14 129,0 0-258,0 0 0,0 0 0,0 0 0,-6-1-129,6 1-258,-11 4-258,11-4-1161,-11 0-2580,11 0-258,0 0-258</inkml:trace>
  <inkml:trace contextRef="#ctx0" brushRef="#br0" timeOffset="21">5931-2264 774,'10'0'3225,"-10"0"-2193,0 0 258,15 8 0,-15-8-258,6 12-258,-6-12 0,-2 13-129,2-13-258,-14 13-129,14-13 0,-17 6-129,5-6-129,12 0 0,-14 0-516,14 0-1935,-18-14-1419,18 14 258</inkml:trace>
  <inkml:trace contextRef="#ctx0" brushRef="#br0" timeOffset="22">5621-2458 1806,'13'0'4257,"11"-2"129,-5 2-2580,-19 0 0,20 8-516,-20-8-516,0 0-387,2 16-645,-2-16-645,-7 7-3225,7-7-129,-19 6-129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2T18:19:38.2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928 786 2580,'21'-27'3096,"-6"15"-258,-2 1-645,4 4-645,-7-2 0,4 9-774,-14 0 0,13 0-516,-13 0-129,0 18 0,0-6 0,-3 2-129,-5-3-129,-1 0 0,0-1 0,9-10 0,-19 11 0,19-11-129,-16 0-387,16 0-903,-19-15-2193,19 15-516,-11-24 258</inkml:trace>
  <inkml:trace contextRef="#ctx0" brushRef="#br0" timeOffset="1">898 1058 1032,'16'-2'3741,"-16"2"-1290,21-4-387,-8 4-516,-2 0-516,4 0-129,-15 0-516,19 4 0,-19-4-129,6 16-129,-6-16-129,-2 17 0,2-17 0,-14 13 0,14-13 0,-16 4-129,16-4-258,-17-4-516,17 4-2580,-5-13-516,-7-4 0</inkml:trace>
  <inkml:trace contextRef="#ctx0" brushRef="#br0" timeOffset="2">1492 842 2451,'15'-2'2580,"-15"2"-258,0 0-1032,0 0-387,7 11-258,-7-11-387,-7 17 129,7-17-129,-19 17 0,19-17 129,-20 11-129,20-11 129,-17 1 129,17-1-258,-14-1 0,14 1-387,0 0-645,-9-11-2451,9 11-774,0 0-129</inkml:trace>
  <inkml:trace contextRef="#ctx0" brushRef="#br0" timeOffset="3">1494 856 774,'0'0'3870,"0"0"-774,0-10-129,0 10-903,0 0-516,0 0-129,0 0-129,12-8-516,-12 8 0,0 0-387,14-9-129,-14 9-258,10 0-774,-10 0-1548,0 0-1935,0 0-387,0 0-258</inkml:trace>
  <inkml:trace contextRef="#ctx0" brushRef="#br0" timeOffset="4">0 30 516,'9'-22'2838,"5"7"-516,-14 15-516,15-16-645,-15 16-387,16-8-129,-16 8-387,18 0-129,-18 0 129,14 8-258,-14-8 0,8 17 0,-8-6 0,0-1 0,-2-1 0,2-9 0,-13 12 0,13-12 0,-15 7-258,15-7 0,-11 0-1032,11 0-2322,-7-8 129</inkml:trace>
  <inkml:trace contextRef="#ctx0" brushRef="#br0" timeOffset="5">399-75 1419,'13'0'2193,"-13"0"-645,14 6-645,-14-6-129,7 17-387,-6-7-129,-1 2-129,0-1 0,-2-1 129,2-10-258,-13 14 129,13-14-129,-15 3 0,15-3-129,-15-2-387,15 2-903,0 0-1548,-21-24-128</inkml:trace>
  <inkml:trace contextRef="#ctx0" brushRef="#br0" timeOffset="6">270 276 1161,'-6'-11'2838,"6"11"-1032,0-13 387,0 2-258,0 11-387,14-12-258,-1 9-258,-13 3-258,18-1-129,-18 1-258,15 1-258,-15-1-129,7 17-129,-7-6 0,0-3 0,-3 3 0,3-11-258,-15 17 129,15-17 129,-17 8-129,17-8-516,-13 0-258,13 0-1419,-19-11-1548,19 11 0</inkml:trace>
  <inkml:trace contextRef="#ctx0" brushRef="#br0" timeOffset="7">537 630 1,'6'-12'2450,"-6"12"-257,13-18-129,-6 6-129,6 5-258,-6-4-129,7 7-258,-14 4-387,21-11-258,-21 11-129,20 0-258,-20 0 0,15 8-129,-10 3 0,-2 0 0,-3 4 0,0 0 129,0 1-258,-2 0 129,-5-2-129,2-2 129,5-12-129,-16 15 0,16-15 0,-17 0 0,17 0-129,-15-9-258,15 9-645,-12-17-1677,7 2-1419,5 15-258,0-21 388</inkml:trace>
  <inkml:trace contextRef="#ctx0" brushRef="#br0" timeOffset="8">843 449 2322,'3'-8'2967,"-3"8"129,0 0-1161,0 0-387,17-4-516,-17 4-516,9 8 0,-9-8-258,4 15 0,-4-15-258,0 15 129,0-15-129,-13 13 0,13-13 0,-14 5 0,14-5-129,-12 0 0,12 0-387,0 0-1032,-8-15-2322,8 15-129,0-11-129</inkml:trace>
  <inkml:trace contextRef="#ctx0" brushRef="#br0" timeOffset="9">1748 1179 516,'12'-10'3870,"-4"9"645,-8 1-1419,1-9-1290,-1 9-387,0 0-645,18-3-129,-18 3-387,0 0 0,0 4-258,0-4 0,-5 14 0,5-14 0,-17 14-129,17-14 129,-20 11-129,20-11 129,-17 1-129,17-1-129,-5-5 258,5 5-258,0-16 129,2 5 129,7 2 0,-9 9 0,17-18 387,-5 15-129,-12 3 129,24-1 0,-24 1-129,19 4 129,-19-4 0,11 18-129,-9-8-129,-2 1 0,0-11-129,-6 17-129,6-17-1161,-17 15-2967,5-15-129,12 0-387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2T18:19:38.2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-750 13 1419,'0'0'3354,"0"0"-1290,0 0-258,2-11-258,-2 11-516,15-3 0,-4 3-258,-11 0-258,16 0 129,-16 0-258,0 0-258,0 0 0,0 0-129,0 11 0,0-11 0,-15 5 0,15-5 0,-15 4-129,15-4 129,0 0-129,-12 0-129,12 0-645,0 0-645,-4-13-2193,4 13-387,0 0 130</inkml:trace>
  <inkml:trace contextRef="#ctx0" brushRef="#br0" timeOffset="1">-584 99 1806,'0'0'3483,"0"0"-645,0 0-645,2-7-516,-2 7-516,13 0-258,-13 0-258,12 13-129,-9-2-258,-1 1 0,-2 2-258,0 1 0,-5-1 0,-2-3-129,7-11 0,-17 17-129,6-14-129,11-3-129,-18 0-387,18 0-516,-13-5-1935,4-10-645,9 15 129</inkml:trace>
  <inkml:trace contextRef="#ctx0" brushRef="#br0" timeOffset="2">-870 218 3096,'20'7'4386,"-20"-7"0,0 0-2322,19 7-258,-19-7-645,0 0-387,0 0-258,2 12 0,-2-12-387,0 0-129,0 0-645,-12 2-1290,12-2-2193,0 0-387,-15-3-129</inkml:trace>
  <inkml:trace contextRef="#ctx0" brushRef="#br0" timeOffset="3">-953 370 2580,'12'-14'4128,"-12"14"-1677,12-10-129,-12 10-774,0 0-516,0 0-645,0 0-258,0 0-129,-5 10 0,5-10 0,-16 12 0,16-12-129,-10 4 129,10-4 0,0 0 0,0 0 0,-7-11 129,7 11 0,0-12-129,0 12 387,4-11-258,-4 11-129,0 0 129,0 0-258,12-5 0,-12 5-516,0 0-774,0 0-2451,10 7-387,-10-7 258</inkml:trace>
  <inkml:trace contextRef="#ctx0" brushRef="#br0" timeOffset="4">-767 423 3870,'0'0'4515,"13"-1"-903,-13 1-903,0 0-774,0 0-774,0 0-258,4 10-387,-4-10-258,0 0 0,3 13-129,-3-13-129,0 0 129,6 10-129,-6-10 0,0 0-129,0 0 0,0 0 129,-9 0-258,9 0 0,0 0-129,-17-10-516,17 10-774,0 0-2709,-15-7 0,15 7-387</inkml:trace>
  <inkml:trace contextRef="#ctx0" brushRef="#br0" timeOffset="5">-1075 349 2967,'3'-20'4515,"-1"3"0,-2 17-2064,0 0-129,0 0-1032,0 0-129,0 0-516,0 8-258,0-8-129,0 18-129,0-18 129,-9 13-129,9-13-129,0 0 129,-11 6-129,11-6 129,0 0-129,-6-6 0,6 6 129,0-11-129,0 11-129,13-12 0,-2 11-258,-11 1-774,24-6-2709,-9 8-774,-15-2-129,25 13-387</inkml:trace>
  <inkml:trace contextRef="#ctx0" brushRef="#br0" timeOffset="6">-943 486 1161,'4'-13'4386,"-4"13"-129,14 0-1677,-14 0-516,13 0-516,-13 0-645,10 4-129,-10-4-387,0 0 0,6 13-129,-6-13-129,-4 11 129,4-11-387,-13 10 0,1-10-903,12 0-1677,0 0-1677,-17 0-258,17 0 0</inkml:trace>
  <inkml:trace contextRef="#ctx0" brushRef="#br0" timeOffset="7">-1136 575 645,'0'0'3225,"-9"6"-645,9-6-387,0 0-516,-11 10-129,11-10-516,0 0-129,-6 14-387,6-14-258,0 0 0,0 11 0,0-11-129,7 0 0,-7 0-129,15-2 129,-15 2 0,18-12 0,-18 12 129,14-19 0,-7 10 0,-3-3 0,-4 12 0,4-18 0,-4 18 0,0-12-129,0 12-129,0 0 0,-14-3-258,14 3-387,-20 7-774,20-7-2709,-13 15 129,13-15-645</inkml:trace>
  <inkml:trace contextRef="#ctx0" brushRef="#br0" timeOffset="8">-963 735 3225,'0'0'4386,"-11"5"-129,11-5-2064,-11 5-258,11-5-774,0 0-516,-2 13-258,2-13 0,0 0-258,12 14 0,-12-14-129,22 5 129,-8-5-129,-1 0 0,1-3 129,-4-5-129,3 0 129,-6-3 0,0 2 0,-4-3 0,-3 12-129,0-16 0,0 16 0,-16-8-516,-4 4-903,8 1-2709,-4 6-258,-6-2-516,5 8 646</inkml:trace>
  <inkml:trace contextRef="#ctx0" brushRef="#br0" timeOffset="9">-1232 914 258,'0'0'3096,"0"0"-516,0 0-516,0 0-1032,0 0-258,0 0-387,0 0-129,0 0 0,0 0-129,0 0 0,0 0-129,0-5 129,0 5 0,7-11 129,-7 11 258,8-13-129,-8 13 387,0 0 0,0 0 0,0 0 129,0 0 0,0 0-258,1 6 0,-1-6 0,0 0-129,0 0-258,-1 11 0,1-11-258,0 0-387,0 0-1935,7 0-2064,-7 0 0,0 0-387</inkml:trace>
  <inkml:trace contextRef="#ctx0" brushRef="#br0" timeOffset="10">-1060 986 1806,'0'0'4257,"9"-8"-129,-9 8-1548,0 0-774,15 0-516,-15 0-516,0 0-258,4 10-258,-4-10-129,-2 15 0,2-15-129,-14 11-129,14-11 129,-17 7-258,7-7-387,10 0-1161,0 0-2064,-21-10-387,21 10-129</inkml:trace>
  <inkml:trace contextRef="#ctx0" brushRef="#br0" timeOffset="11">-1367 1190 1806,'1'-19'4902,"-1"19"-258,12-13-1677,-7 0-387,10 11-516,-15 2-645,17-7-516,-17 7-258,13 0-387,-13 0-129,5 9 0,-5-9-129,0 11 129,0-11-258,0 0-129,-7 14-645,7-14-774,0 0-2580,-12-5-645,12 5 0,0 0-129</inkml:trace>
  <inkml:trace contextRef="#ctx0" brushRef="#br0" timeOffset="12">-1376 988 1032,'15'-10'4515,"-15"10"129,0 0-129,0 0-2709,1-13-129,-1 13-258,0 0-387,0 0-129,0 0-129,0 0-258,0 0-129,0 0-129,0-11-129,0 11-129,0 0-258,0 0-387,11-2-1677,-11 2-2193,17 2-258,-5 4-516,0 0 258</inkml:trace>
  <inkml:trace contextRef="#ctx0" brushRef="#br0" timeOffset="13">-1162 1204 3354,'0'0'4773,"0"0"-516,0 10-2064,0-10-129,0 0-516,0 0-516,15 0-129,-15 0-516,0 0 129,0 0-516,0 0-129,11 4-1161,-11-4-3096,-7 7 0,7-7-645,-21 4 129</inkml:trace>
  <inkml:trace contextRef="#ctx0" brushRef="#br0" timeOffset="14">-1480 1369 3870,'0'0'4386,"0"0"-1419,0-8-129,0 8-903,0 0-516,16-7-258,-16 7-258,0 0-387,13-4-258,-13 4 0,0 0-129,2 8-129,-2-8-129,-2 11 129,2-11-258,-16 11 258,16-11-129,-16 5 0,16-5 0,-15 0 129,15 0 0,-11-3 0,11 3 0,0 0 0,-4-13 0,4 13-129,0 0-129,0 0-774,7-8-2967,-7 8-258,0 0-645,14 6 516</inkml:trace>
  <inkml:trace contextRef="#ctx0" brushRef="#br0" timeOffset="15">-1551 1658 129,'11'-2'4773,"3"-10"258,-14 12-387,7-16-1806,5 16-516,-12 0-903,0 0-258,12-4-645,-12 4-129,12 4-129,-12-4-129,3 11-129,-3-11 0,0 15 0,0-15 0,-5 11-129,5-11 0,-14 7 0,14-7-129,-12 3-387,0-5-645,12 2-903,0 0-2451,-14-8-129,14 8-387</inkml:trace>
  <inkml:trace contextRef="#ctx0" brushRef="#br0" timeOffset="16">-1747 1641 1032,'0'0'4644,"0"-9"0,0 9-258,7-24-2193,13 22-258,-9-12-903,5 13-129,-16 1-387,20-4-258,-20 4-258,4 4 0,-4 7-129,0-11 0,-16 19-129,4-14 0,12-5 0,-22 9 0,22-9 0,-16 0 0,16 0 0,-12-7-387,12 7-516,0 0-2451,-2-17-645,2 17-387,7-11 129</inkml:trace>
  <inkml:trace contextRef="#ctx0" brushRef="#br0" timeOffset="17">-1496 1899 1806,'-10'0'4902,"7"-11"-258,3 11 0,0-11-2838,0-4-258,0 15-387,15-17-387,-15 17-129,17-8-387,-17 8-129,0 0-129,0 0 0,-3 8 0,3-8 0,-18 15 0,18-15-258,-20 15-258,8-13-387,12-2-2193,-9 11-1419,9-11-129,-13 0-516</inkml:trace>
  <inkml:trace contextRef="#ctx0" brushRef="#br0" timeOffset="18">-1790 1956 645,'-17'-12'4515,"13"-5"387,4 17-258,8-9-2451,-8-2-129,13 11-903,-13 0-258,12-6-258,-12 6-129,0 0-258,0 0-129,0 0-129,3 6 129,-3-6-258,0 0-129,-8 5-516,8-5-774,-9 11-2838,9-11-387,0 0-258,-13-2 0</inkml:trace>
  <inkml:trace contextRef="#ctx0" brushRef="#br0" timeOffset="19">-2027 2078 3354,'-13'10'4644,"13"-10"-129,3 13-1677,-3-13-516,4 9-645,-4-9-387,0 0-258,7 11-258,-7-11-129,0 0-258,12 9 0,-12-9-258,0 0 0,0 0-516,6-7-1161,-6 7-3096,13-11-129,-13 11-387,15-15-258</inkml:trace>
  <inkml:trace contextRef="#ctx0" brushRef="#br0" timeOffset="20">-1950 2326 258,'-12'6'4773,"12"-6"258,0 0-387,0 0-1935,-9-9-387,9 9-903,0-9-387,0 9-258,0 0-516,12-14-258,-1 14-1161,-11 0-3354,13-5-129,-3-2-516,-10 7-129</inkml:trace>
  <inkml:trace contextRef="#ctx0" brushRef="#br0" timeOffset="21">-1674 2276 1,'0'0'4256,"13"12"388,-13-12-387,7-6-2193,-7 6-645,0 0-258,16-1-129,-16 1-258,0 0-387,5-10 0,-5 10 0,0 0-129,0 0 0,0 0 0,0 0-129,0 0-129,0 0 0,0 0 0,0 0-129,0 0 0,0 0-645,3 11-1290,-3-11-2451,0 0-129,-8 2-516</inkml:trace>
  <inkml:trace contextRef="#ctx0" brushRef="#br0" timeOffset="22">-1754 2528 1677,'-10'6'4773,"10"-6"-129,0 0 0,-16-1-2580,16 1-129,0 0-774,9-1-129,-9 1-387,0 0-129,10-10-258,-10 10-129,0 0-387,0 0-774,12-3-2580,-12 3-1419,0 0 129,0 0-516</inkml:trace>
  <inkml:trace contextRef="#ctx0" brushRef="#br0" timeOffset="23">-2050 2720 1161,'-19'0'4515,"19"0"-387,-15-3-903,15 3-774,-5-12-516,5 12-387,0-22-645,1 11-129,-1-6-258,4 5-129,-3-1 0,0 3 0,-1 10-387,1-13 129,-1 13-129,0 0 129,0 0-258,0 0 129,0 0 0,-6 0-129,6 0 129,0 0 0,0 0-129,0 0 258,-11 0-129,11 0 129,0 0-129,0-7 0,0 7 0,0 0 258,9-10-258,-9 10 0,0 0 129,15 0-258,-15 0 258,5 15-258,-5-15 129,0 20-129,-7-9 129,0-1-258,-3 1 258,-1-2-129,0-3-129,0-4-129,11-2-516,-15 0-1290,15 0-2451,-2-15-129,2 2-645</inkml:trace>
  <inkml:trace contextRef="#ctx0" brushRef="#br0" timeOffset="24">-1816 2737 2580,'-13'6'4257,"13"-6"-774,0 0-1290,0 0 0,0 0-774,1-12-258,11 12-387,-12 0 129,14-6-387,-14 6 0,0 0-129,0 0-258,7 9 0,-7-9-129,-10 13 0,10-13-129,-23 11 0,11-6-129,-1-4 0,2-1 129,11 0-129,-15-1-129,15 1 129,0 0-516,-5-16-1161,5 16-2451,0 0-129,7-10-258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DCBD9-EF6D-4C7F-BAEE-4984E91D5D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3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DCBD9-EF6D-4C7F-BAEE-4984E91D5D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DCBD9-EF6D-4C7F-BAEE-4984E91D5D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3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DCBD9-EF6D-4C7F-BAEE-4984E91D5D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9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DCBD9-EF6D-4C7F-BAEE-4984E91D5D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246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.wmf"/><Relationship Id="rId7" Type="http://schemas.openxmlformats.org/officeDocument/2006/relationships/image" Target="../media/image89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6.png"/><Relationship Id="rId4" Type="http://schemas.openxmlformats.org/officeDocument/2006/relationships/image" Target="../media/image11.wmf"/><Relationship Id="rId9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1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1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1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21.png"/><Relationship Id="rId7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5.png"/><Relationship Id="rId10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219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Topological methods for graph analysis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858000" cy="16573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i="1" dirty="0" smtClean="0"/>
              <a:t>Yusu Wang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800" dirty="0"/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/>
              <a:t>The Ohio State University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Exact graph matching:  graph isomorphism testing </a:t>
            </a:r>
          </a:p>
          <a:p>
            <a:pPr lvl="1"/>
            <a:r>
              <a:rPr lang="en-US" dirty="0" smtClean="0"/>
              <a:t>Polynomial time algorithms exist for special cases</a:t>
            </a:r>
          </a:p>
          <a:p>
            <a:pPr lvl="2"/>
            <a:r>
              <a:rPr lang="en-US" dirty="0" smtClean="0"/>
              <a:t>Planar graphs, </a:t>
            </a:r>
            <a:r>
              <a:rPr lang="en-US" dirty="0"/>
              <a:t>bounded valence </a:t>
            </a:r>
            <a:r>
              <a:rPr lang="en-US" dirty="0" smtClean="0"/>
              <a:t>graphs </a:t>
            </a:r>
          </a:p>
          <a:p>
            <a:pPr lvl="1"/>
            <a:r>
              <a:rPr lang="en-US" dirty="0" smtClean="0"/>
              <a:t>In general</a:t>
            </a:r>
          </a:p>
          <a:p>
            <a:pPr lvl="2"/>
            <a:r>
              <a:rPr lang="en-US" dirty="0" err="1" smtClean="0"/>
              <a:t>Quasipolynomial</a:t>
            </a:r>
            <a:r>
              <a:rPr lang="en-US" dirty="0" smtClean="0"/>
              <a:t> time (</a:t>
            </a:r>
            <a:r>
              <a:rPr lang="en-US" dirty="0" smtClean="0">
                <a:solidFill>
                  <a:srgbClr val="700000"/>
                </a:solidFill>
              </a:rPr>
              <a:t>[</a:t>
            </a:r>
            <a:r>
              <a:rPr lang="en-US" dirty="0" err="1" smtClean="0">
                <a:solidFill>
                  <a:srgbClr val="700000"/>
                </a:solidFill>
              </a:rPr>
              <a:t>Babai</a:t>
            </a:r>
            <a:r>
              <a:rPr lang="en-US" dirty="0" smtClean="0">
                <a:solidFill>
                  <a:srgbClr val="700000"/>
                </a:solidFill>
              </a:rPr>
              <a:t> 2017, </a:t>
            </a:r>
            <a:r>
              <a:rPr lang="en-US" dirty="0" err="1" smtClean="0">
                <a:solidFill>
                  <a:srgbClr val="700000"/>
                </a:solidFill>
              </a:rPr>
              <a:t>arXiv</a:t>
            </a:r>
            <a:r>
              <a:rPr lang="en-US" dirty="0" smtClean="0">
                <a:solidFill>
                  <a:srgbClr val="700000"/>
                </a:solidFill>
              </a:rPr>
              <a:t> 2016]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Heuristic approaches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</a:t>
            </a:r>
            <a:r>
              <a:rPr lang="en-US" dirty="0" err="1" smtClean="0"/>
              <a:t>Nauty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4" name="Picture 2" descr="Z:\graphisomorphism\socg\Figs\Graph Isomorphism hard cases figures\failure cases\fig_hardcase_33_35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88" y="4419600"/>
            <a:ext cx="4520599" cy="18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Inexact Graph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Distance between two input (weighted) graphs</a:t>
            </a:r>
          </a:p>
          <a:p>
            <a:pPr lvl="1"/>
            <a:r>
              <a:rPr lang="en-US" dirty="0" smtClean="0"/>
              <a:t>Graph edit distance</a:t>
            </a:r>
          </a:p>
          <a:p>
            <a:pPr lvl="1"/>
            <a:r>
              <a:rPr lang="en-US" dirty="0" smtClean="0"/>
              <a:t>Integer quadratic programing (IQP) –based 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141372"/>
            <a:ext cx="7315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Optimization problems formulated often NP-hard, </a:t>
            </a:r>
          </a:p>
          <a:p>
            <a:pPr algn="ctr"/>
            <a:r>
              <a:rPr lang="en-US" sz="2200" dirty="0" smtClean="0"/>
              <a:t>and various heuristic approaches developed in practice to improve efficiency</a:t>
            </a:r>
            <a:endParaRPr lang="en-US" sz="2200" dirty="0"/>
          </a:p>
        </p:txBody>
      </p:sp>
      <p:pic>
        <p:nvPicPr>
          <p:cNvPr id="5" name="Picture 2" descr="Z:\graphisomorphism\socg\Figs\fig_two_line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0097" y="3984703"/>
            <a:ext cx="1155855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Graphs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</p:spPr>
            <p:txBody>
              <a:bodyPr/>
              <a:lstStyle/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dirty="0" smtClean="0"/>
                  <a:t>Given two </a:t>
                </a:r>
                <a:r>
                  <a:rPr lang="en-US" dirty="0"/>
                  <a:t>input metric graphs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i="1" dirty="0" err="1" smtClean="0">
                    <a:solidFill>
                      <a:srgbClr val="700000"/>
                    </a:solidFill>
                  </a:rPr>
                  <a:t>Gromov-Hausdorff</a:t>
                </a:r>
                <a:r>
                  <a:rPr lang="en-US" i="1" dirty="0" smtClean="0">
                    <a:solidFill>
                      <a:srgbClr val="700000"/>
                    </a:solidFill>
                  </a:rPr>
                  <a:t>  distance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𝐺𝐻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Measure metric distortion between the two metric spaces</a:t>
                </a:r>
              </a:p>
              <a:p>
                <a:pPr marL="2746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 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ranges over all correspondences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</a:endParaRPr>
              </a:p>
              <a:p>
                <a:pPr lvl="1"/>
                <a:endParaRPr lang="en-US" dirty="0">
                  <a:latin typeface="Cambria Math"/>
                </a:endParaRPr>
              </a:p>
              <a:p>
                <a:endParaRPr lang="en-US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  <a:blipFill rotWithShape="0">
                <a:blip r:embed="rId2"/>
                <a:stretch>
                  <a:fillRect l="-444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039315" y="3524878"/>
            <a:ext cx="6678823" cy="3071764"/>
            <a:chOff x="1039315" y="3524878"/>
            <a:chExt cx="6678823" cy="30717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576566"/>
              <a:ext cx="1998516" cy="30200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524878"/>
              <a:ext cx="2079338" cy="30717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39315" y="4624939"/>
                  <a:ext cx="5900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15" y="4624939"/>
                  <a:ext cx="590033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048767" y="4624939"/>
                  <a:ext cx="5971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767" y="4624939"/>
                  <a:ext cx="597151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486652" y="5029200"/>
            <a:ext cx="5447548" cy="1054754"/>
            <a:chOff x="1500378" y="5067047"/>
            <a:chExt cx="5447548" cy="1054754"/>
          </a:xfrm>
        </p:grpSpPr>
        <p:sp>
          <p:nvSpPr>
            <p:cNvPr id="8" name="Oval 7"/>
            <p:cNvSpPr/>
            <p:nvPr/>
          </p:nvSpPr>
          <p:spPr>
            <a:xfrm>
              <a:off x="2565854" y="5629688"/>
              <a:ext cx="73152" cy="73152"/>
            </a:xfrm>
            <a:prstGeom prst="ellipse">
              <a:avLst/>
            </a:prstGeom>
            <a:solidFill>
              <a:srgbClr val="7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29406" y="5943600"/>
              <a:ext cx="73152" cy="73152"/>
            </a:xfrm>
            <a:prstGeom prst="ellipse">
              <a:avLst/>
            </a:prstGeom>
            <a:solidFill>
              <a:srgbClr val="7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96712" y="5863481"/>
              <a:ext cx="73152" cy="73152"/>
            </a:xfrm>
            <a:prstGeom prst="ellipse">
              <a:avLst/>
            </a:prstGeom>
            <a:solidFill>
              <a:srgbClr val="1F0C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60246" y="5586984"/>
              <a:ext cx="73152" cy="73152"/>
            </a:xfrm>
            <a:prstGeom prst="ellipse">
              <a:avLst/>
            </a:prstGeom>
            <a:solidFill>
              <a:srgbClr val="1F0C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00378" y="5660136"/>
                  <a:ext cx="5656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378" y="5660136"/>
                  <a:ext cx="565604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497286" y="5223006"/>
                  <a:ext cx="572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7286" y="5223006"/>
                  <a:ext cx="572721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375205" y="5067047"/>
                  <a:ext cx="572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205" y="5067047"/>
                  <a:ext cx="57272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01680" y="5555087"/>
                  <a:ext cx="5727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680" y="5555087"/>
                  <a:ext cx="572721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64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Graphs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</p:spPr>
            <p:txBody>
              <a:bodyPr/>
              <a:lstStyle/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dirty="0" smtClean="0"/>
                  <a:t>Given two </a:t>
                </a:r>
                <a:r>
                  <a:rPr lang="en-US" dirty="0"/>
                  <a:t>input metric graphs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i="1" dirty="0" err="1" smtClean="0">
                    <a:solidFill>
                      <a:srgbClr val="700000"/>
                    </a:solidFill>
                  </a:rPr>
                  <a:t>Gromov-Hausdorff</a:t>
                </a:r>
                <a:r>
                  <a:rPr lang="en-US" i="1" dirty="0" smtClean="0">
                    <a:solidFill>
                      <a:srgbClr val="700000"/>
                    </a:solidFill>
                  </a:rPr>
                  <a:t>  distance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𝐺𝐻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Measure metric distortion between the two metric spaces</a:t>
                </a:r>
              </a:p>
              <a:p>
                <a:pPr marL="2746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 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ranges over all correspondences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</a:endParaRPr>
              </a:p>
              <a:p>
                <a:pPr lvl="1"/>
                <a:endParaRPr lang="en-US" dirty="0">
                  <a:latin typeface="Cambria Math"/>
                </a:endParaRPr>
              </a:p>
              <a:p>
                <a:endParaRPr lang="en-US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  <a:blipFill rotWithShape="0">
                <a:blip r:embed="rId2"/>
                <a:stretch>
                  <a:fillRect l="-444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4046516"/>
            <a:ext cx="8229600" cy="121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 smtClean="0">
              <a:solidFill>
                <a:srgbClr val="7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3962400"/>
                <a:ext cx="8229600" cy="15160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Agarwal, Fox, </a:t>
                </a:r>
                <a:r>
                  <a:rPr lang="en-US" sz="2000" dirty="0" err="1" smtClean="0">
                    <a:solidFill>
                      <a:srgbClr val="700000"/>
                    </a:solidFill>
                  </a:rPr>
                  <a:t>Nath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rgbClr val="700000"/>
                    </a:solidFill>
                  </a:rPr>
                  <a:t>Sidiropoulos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2000" dirty="0" smtClean="0"/>
                  <a:t>W.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2015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</a:t>
                </a:r>
              </a:p>
              <a:p>
                <a:pPr marL="274638" lvl="1" indent="0">
                  <a:buNone/>
                </a:pP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Unless P=NP,  there is no polynomial-time algorithm to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𝐺𝐻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 a factor better than 3, even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are (discrete) metric trees with unit edge length.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62400"/>
                <a:ext cx="8229600" cy="1516083"/>
              </a:xfrm>
              <a:prstGeom prst="rect">
                <a:avLst/>
              </a:prstGeom>
              <a:blipFill rotWithShape="0">
                <a:blip r:embed="rId3"/>
                <a:stretch>
                  <a:fillRect l="-961" t="-277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Graphs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</p:spPr>
            <p:txBody>
              <a:bodyPr/>
              <a:lstStyle/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dirty="0" smtClean="0"/>
                  <a:t>Given two </a:t>
                </a:r>
                <a:r>
                  <a:rPr lang="en-US" dirty="0"/>
                  <a:t>input metric graphs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i="1" dirty="0" err="1" smtClean="0">
                    <a:solidFill>
                      <a:srgbClr val="700000"/>
                    </a:solidFill>
                  </a:rPr>
                  <a:t>Gromov-Hausdorff</a:t>
                </a:r>
                <a:r>
                  <a:rPr lang="en-US" i="1" dirty="0" smtClean="0">
                    <a:solidFill>
                      <a:srgbClr val="700000"/>
                    </a:solidFill>
                  </a:rPr>
                  <a:t>  distance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𝐺𝐻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Measure metric distortion between the two metric spaces</a:t>
                </a:r>
              </a:p>
              <a:p>
                <a:pPr marL="27463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inf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),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 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|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ranges over all correspondences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>
                  <a:latin typeface="Cambria Math"/>
                </a:endParaRPr>
              </a:p>
              <a:p>
                <a:pPr lvl="1"/>
                <a:endParaRPr lang="en-US" dirty="0" smtClean="0">
                  <a:latin typeface="Cambria Math"/>
                </a:endParaRPr>
              </a:p>
              <a:p>
                <a:pPr lvl="1"/>
                <a:endParaRPr lang="en-US" dirty="0">
                  <a:latin typeface="Cambria Math"/>
                </a:endParaRPr>
              </a:p>
              <a:p>
                <a:pPr lvl="1"/>
                <a:endParaRPr lang="en-US" dirty="0" smtClean="0">
                  <a:latin typeface="Cambria Math"/>
                </a:endParaRPr>
              </a:p>
              <a:p>
                <a:pPr lvl="1"/>
                <a:endParaRPr lang="en-US" dirty="0">
                  <a:latin typeface="Cambria Math"/>
                </a:endParaRPr>
              </a:p>
              <a:p>
                <a:pPr lvl="8"/>
                <a:endParaRPr lang="en-US" dirty="0" smtClean="0">
                  <a:latin typeface="Cambria Math"/>
                </a:endParaRPr>
              </a:p>
              <a:p>
                <a:r>
                  <a:rPr lang="en-US" b="0" dirty="0" smtClean="0">
                    <a:latin typeface="Cambria Math"/>
                  </a:rPr>
                  <a:t>Open problem:</a:t>
                </a:r>
              </a:p>
              <a:p>
                <a:pPr lvl="1"/>
                <a:r>
                  <a:rPr lang="en-US" dirty="0" smtClean="0">
                    <a:latin typeface="Cambria Math"/>
                  </a:rPr>
                  <a:t>Better approximation algorithms</a:t>
                </a:r>
                <a:endParaRPr lang="en-US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  <a:blipFill rotWithShape="0">
                <a:blip r:embed="rId2"/>
                <a:stretch>
                  <a:fillRect l="-667" t="-1826" b="-99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200" y="4046516"/>
            <a:ext cx="8229600" cy="121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 smtClean="0">
              <a:solidFill>
                <a:srgbClr val="7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3962400"/>
                <a:ext cx="8229600" cy="151608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Agarwal, Fox, </a:t>
                </a:r>
                <a:r>
                  <a:rPr lang="en-US" sz="2000" dirty="0" err="1" smtClean="0">
                    <a:solidFill>
                      <a:srgbClr val="700000"/>
                    </a:solidFill>
                  </a:rPr>
                  <a:t>Nath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2000" dirty="0" err="1" smtClean="0">
                    <a:solidFill>
                      <a:srgbClr val="700000"/>
                    </a:solidFill>
                  </a:rPr>
                  <a:t>Sidiropoulos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2000" dirty="0" smtClean="0"/>
                  <a:t>W.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2015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</a:t>
                </a:r>
              </a:p>
              <a:p>
                <a:pPr marL="274638" lvl="1" indent="0">
                  <a:buNone/>
                </a:pP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Unless P=NP,  there is no polynomial-time algorithm to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𝐺𝐻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 a factor better than 3, even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are (discrete) metric trees with unit edge length.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62400"/>
                <a:ext cx="8229600" cy="1516083"/>
              </a:xfrm>
              <a:prstGeom prst="rect">
                <a:avLst/>
              </a:prstGeom>
              <a:blipFill rotWithShape="0">
                <a:blip r:embed="rId3"/>
                <a:stretch>
                  <a:fillRect l="-961" t="-277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7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Persistence-distortion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Persistence-distortion distance</a:t>
                </a:r>
              </a:p>
              <a:p>
                <a:pPr lvl="1"/>
                <a:r>
                  <a:rPr lang="en-US" dirty="0" smtClean="0"/>
                  <a:t>Compare two input metric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Draw upon a topological point of view 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sz="2000" dirty="0" smtClean="0">
                    <a:solidFill>
                      <a:srgbClr val="7000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700000"/>
                    </a:solidFill>
                  </a:rPr>
                  <a:t>Dey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Shi,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W.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, 2015]</a:t>
                </a:r>
                <a:endParaRPr lang="en-US" dirty="0" smtClean="0">
                  <a:solidFill>
                    <a:srgbClr val="700000"/>
                  </a:solidFill>
                </a:endParaRPr>
              </a:p>
              <a:p>
                <a:pPr lvl="8"/>
                <a:endParaRPr lang="en-US" dirty="0"/>
              </a:p>
              <a:p>
                <a:r>
                  <a:rPr lang="en-US" i="1" dirty="0" smtClean="0">
                    <a:solidFill>
                      <a:srgbClr val="700000"/>
                    </a:solidFill>
                  </a:rPr>
                  <a:t>Continuous </a:t>
                </a:r>
                <a:r>
                  <a:rPr lang="en-US" dirty="0" smtClean="0"/>
                  <a:t>distance measure</a:t>
                </a:r>
              </a:p>
              <a:p>
                <a:pPr lvl="1"/>
                <a:r>
                  <a:rPr lang="en-US" dirty="0" smtClean="0"/>
                  <a:t>Align the underlying space of input graphs</a:t>
                </a:r>
              </a:p>
              <a:p>
                <a:pPr lvl="2"/>
                <a:r>
                  <a:rPr lang="en-US" dirty="0" smtClean="0"/>
                  <a:t>versus </a:t>
                </a:r>
                <a:r>
                  <a:rPr lang="en-US" i="1" dirty="0" smtClean="0">
                    <a:solidFill>
                      <a:srgbClr val="700000"/>
                    </a:solidFill>
                  </a:rPr>
                  <a:t>discrete</a:t>
                </a:r>
                <a:r>
                  <a:rPr lang="en-US" dirty="0" smtClean="0"/>
                  <a:t> measure where only graph nodes are aligned</a:t>
                </a:r>
              </a:p>
              <a:p>
                <a:pPr lvl="1"/>
                <a:r>
                  <a:rPr lang="en-US" dirty="0" smtClean="0"/>
                  <a:t>Insensitive to different discretization of graphs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Z:\graphisomorphism\socg\Figs\fig_two_line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76600"/>
            <a:ext cx="1155855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1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Persistence-distortion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Persistence-distortion distance</a:t>
                </a:r>
              </a:p>
              <a:p>
                <a:pPr lvl="1"/>
                <a:r>
                  <a:rPr lang="en-US" dirty="0" smtClean="0"/>
                  <a:t>Compare two input metric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Draw upon a topological point of view 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sz="2000" dirty="0">
                    <a:solidFill>
                      <a:srgbClr val="7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700000"/>
                    </a:solidFill>
                  </a:rPr>
                  <a:t>Dey</a:t>
                </a:r>
                <a:r>
                  <a:rPr lang="en-US" sz="2000" dirty="0">
                    <a:solidFill>
                      <a:srgbClr val="700000"/>
                    </a:solidFill>
                  </a:rPr>
                  <a:t>, Shi, </a:t>
                </a:r>
                <a:r>
                  <a:rPr lang="en-US" sz="2000" dirty="0">
                    <a:solidFill>
                      <a:schemeClr val="tx1"/>
                    </a:solidFill>
                  </a:rPr>
                  <a:t>W.</a:t>
                </a:r>
                <a:r>
                  <a:rPr lang="en-US" sz="2000" dirty="0">
                    <a:solidFill>
                      <a:srgbClr val="700000"/>
                    </a:solidFill>
                  </a:rPr>
                  <a:t>, 2015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]</a:t>
                </a:r>
                <a:endParaRPr lang="en-US" dirty="0" smtClean="0"/>
              </a:p>
              <a:p>
                <a:pPr lvl="8"/>
                <a:endParaRPr lang="en-US" dirty="0"/>
              </a:p>
              <a:p>
                <a:r>
                  <a:rPr lang="en-US" i="1" dirty="0" smtClean="0">
                    <a:solidFill>
                      <a:srgbClr val="700000"/>
                    </a:solidFill>
                  </a:rPr>
                  <a:t>Continuous </a:t>
                </a:r>
                <a:r>
                  <a:rPr lang="en-US" dirty="0" smtClean="0"/>
                  <a:t>distance measure</a:t>
                </a:r>
              </a:p>
              <a:p>
                <a:pPr lvl="1"/>
                <a:r>
                  <a:rPr lang="en-US" dirty="0" smtClean="0"/>
                  <a:t>Align the underlying space of input graphs</a:t>
                </a:r>
              </a:p>
              <a:p>
                <a:r>
                  <a:rPr lang="en-US" i="1" dirty="0" smtClean="0">
                    <a:solidFill>
                      <a:srgbClr val="700000"/>
                    </a:solidFill>
                  </a:rPr>
                  <a:t>Stable</a:t>
                </a:r>
                <a:r>
                  <a:rPr lang="en-US" dirty="0" smtClean="0"/>
                  <a:t> w.r.t. metric distortion in input graphs</a:t>
                </a:r>
              </a:p>
              <a:p>
                <a:pPr lvl="1"/>
                <a:r>
                  <a:rPr lang="en-US" dirty="0" smtClean="0"/>
                  <a:t>Robust to noise in practice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95400" y="4572000"/>
            <a:ext cx="7099783" cy="1985784"/>
            <a:chOff x="1295400" y="4343400"/>
            <a:chExt cx="7099783" cy="198578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295400" y="4383776"/>
            <a:ext cx="3305175" cy="1945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0" name="Acrobat Document" r:id="rId4" imgW="4676572" imgH="2752657" progId="AcroExch.Document.11">
                    <p:embed/>
                  </p:oleObj>
                </mc:Choice>
                <mc:Fallback>
                  <p:oleObj name="Acrobat Document" r:id="rId4" imgW="4676572" imgH="2752657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95400" y="4383776"/>
                          <a:ext cx="3305175" cy="1945408"/>
                        </a:xfrm>
                        <a:prstGeom prst="rect">
                          <a:avLst/>
                        </a:prstGeom>
                        <a:noFill/>
                        <a:ln w="317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029200" y="4343400"/>
            <a:ext cx="3365983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1" name="Acrobat Document" r:id="rId6" imgW="4676572" imgH="2752657" progId="AcroExch.Document.11">
                    <p:embed/>
                  </p:oleObj>
                </mc:Choice>
                <mc:Fallback>
                  <p:oleObj name="Acrobat Document" r:id="rId6" imgW="4676572" imgH="2752657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029200" y="4343400"/>
                          <a:ext cx="3365983" cy="1981200"/>
                        </a:xfrm>
                        <a:prstGeom prst="rect">
                          <a:avLst/>
                        </a:prstGeom>
                        <a:ln w="317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480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Persistence-distortion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Persistence-distortion distance</a:t>
                </a:r>
              </a:p>
              <a:p>
                <a:pPr lvl="1"/>
                <a:r>
                  <a:rPr lang="en-US" dirty="0" smtClean="0"/>
                  <a:t>Compare two input metric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Draw upon a topological point of view 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sz="2000" dirty="0">
                    <a:solidFill>
                      <a:srgbClr val="7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700000"/>
                    </a:solidFill>
                  </a:rPr>
                  <a:t>Dey</a:t>
                </a:r>
                <a:r>
                  <a:rPr lang="en-US" sz="2000" dirty="0">
                    <a:solidFill>
                      <a:srgbClr val="700000"/>
                    </a:solidFill>
                  </a:rPr>
                  <a:t>, Shi, </a:t>
                </a:r>
                <a:r>
                  <a:rPr lang="en-US" sz="2000" dirty="0">
                    <a:solidFill>
                      <a:schemeClr val="tx1"/>
                    </a:solidFill>
                  </a:rPr>
                  <a:t>W.</a:t>
                </a:r>
                <a:r>
                  <a:rPr lang="en-US" sz="2000" dirty="0">
                    <a:solidFill>
                      <a:srgbClr val="700000"/>
                    </a:solidFill>
                  </a:rPr>
                  <a:t>, 2015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]</a:t>
                </a:r>
                <a:endParaRPr lang="en-US" dirty="0" smtClean="0"/>
              </a:p>
              <a:p>
                <a:pPr lvl="8"/>
                <a:endParaRPr lang="en-US" dirty="0"/>
              </a:p>
              <a:p>
                <a:r>
                  <a:rPr lang="en-US" i="1" dirty="0" smtClean="0">
                    <a:solidFill>
                      <a:srgbClr val="700000"/>
                    </a:solidFill>
                  </a:rPr>
                  <a:t>Continuous </a:t>
                </a:r>
                <a:r>
                  <a:rPr lang="en-US" dirty="0" smtClean="0"/>
                  <a:t>distance measure</a:t>
                </a:r>
              </a:p>
              <a:p>
                <a:pPr lvl="1"/>
                <a:r>
                  <a:rPr lang="en-US" dirty="0" smtClean="0"/>
                  <a:t>Align the underlying space of input graphs</a:t>
                </a:r>
              </a:p>
              <a:p>
                <a:r>
                  <a:rPr lang="en-US" i="1" dirty="0" smtClean="0">
                    <a:solidFill>
                      <a:srgbClr val="700000"/>
                    </a:solidFill>
                  </a:rPr>
                  <a:t>Stable</a:t>
                </a:r>
                <a:r>
                  <a:rPr lang="en-US" dirty="0" smtClean="0"/>
                  <a:t> w.r.t. metric distortion in input graphs</a:t>
                </a:r>
              </a:p>
              <a:p>
                <a:pPr lvl="1"/>
                <a:r>
                  <a:rPr lang="en-US" dirty="0" smtClean="0"/>
                  <a:t>Robust to noise in practice</a:t>
                </a:r>
              </a:p>
              <a:p>
                <a:r>
                  <a:rPr lang="en-US" i="1" dirty="0">
                    <a:solidFill>
                      <a:srgbClr val="700000"/>
                    </a:solidFill>
                  </a:rPr>
                  <a:t>Polynomial-time</a:t>
                </a:r>
                <a:r>
                  <a:rPr lang="en-US" dirty="0"/>
                  <a:t> algorithm to compute it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6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function to a </a:t>
            </a:r>
            <a:r>
              <a:rPr lang="en-US" dirty="0" err="1" smtClean="0"/>
              <a:t>basepoint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defined as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 smtClean="0"/>
                  <a:t> 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Consider the 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persistence diagram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Induced by </a:t>
                </a:r>
                <a:r>
                  <a:rPr lang="en-US" i="1" dirty="0" smtClean="0">
                    <a:solidFill>
                      <a:srgbClr val="700000"/>
                    </a:solidFill>
                  </a:rPr>
                  <a:t>super-level set </a:t>
                </a:r>
                <a:r>
                  <a:rPr lang="en-US" dirty="0" smtClean="0"/>
                  <a:t>filtration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1" name="Picture 11" descr="Z:\graphisomorphism\socg\Figs\fig_1\fig_1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4627"/>
            <a:ext cx="2000949" cy="28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Z:\graphisomorphism\socg\Figs\fig_1\fig_1b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128"/>
            <a:ext cx="2667000" cy="32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Z:\graphisomorphism\socg\Figs\fig_1\fig_1c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75417"/>
            <a:ext cx="4389069" cy="28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4149" y="5486400"/>
            <a:ext cx="4018851" cy="757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 or zigzag persistence can be used to capture also all loop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Persistence-distortion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585200" cy="49377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𝑆𝑝𝐺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𝑆𝑝𝐷𝑔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21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𝐷𝑔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|"/>
                        <m:endChr m:val="|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m:rPr>
                        <m:lit/>
                      </m:rPr>
                      <a:rPr lang="en-US" sz="21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 dirty="0" smtClean="0"/>
              </a:p>
              <a:p>
                <a:r>
                  <a:rPr lang="en-US" sz="2400" dirty="0" smtClean="0"/>
                  <a:t>Given two input metric graphs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e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| </m:t>
                        </m:r>
                      </m:e>
                    </m:d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e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Mapped into the space of persistence diagrams</a:t>
                </a:r>
              </a:p>
              <a:p>
                <a:pPr lvl="2"/>
                <a:r>
                  <a:rPr lang="en-US" sz="1700" dirty="0" smtClean="0"/>
                  <a:t>Equipped with bottleneck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𝑃</m:t>
                        </m:r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between persistence </a:t>
                </a:r>
                <a:r>
                  <a:rPr lang="en-US" sz="1800" dirty="0"/>
                  <a:t>diagrams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𝑃</m:t>
                    </m:r>
                    <m:r>
                      <a:rPr lang="en-US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𝑄</m:t>
                    </m:r>
                  </m:oMath>
                </a14:m>
                <a:endParaRPr lang="en-US" sz="1700" dirty="0" smtClean="0"/>
              </a:p>
              <a:p>
                <a:r>
                  <a:rPr lang="en-US" sz="2400" dirty="0" smtClean="0"/>
                  <a:t>Persistence-distortion between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Ξ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, </a:t>
                </a:r>
              </a:p>
              <a:p>
                <a:pPr lvl="1"/>
                <a:r>
                  <a:rPr lang="en-US" sz="2000" dirty="0" err="1" smtClean="0"/>
                  <a:t>i.e</a:t>
                </a:r>
                <a:r>
                  <a:rPr lang="en-US" sz="2000" dirty="0" smtClean="0"/>
                  <a:t>, the </a:t>
                </a:r>
                <a:r>
                  <a:rPr lang="en-US" sz="2000" dirty="0" err="1" smtClean="0"/>
                  <a:t>Hausdorff</a:t>
                </a:r>
                <a:r>
                  <a:rPr lang="en-US" sz="2000" dirty="0" smtClean="0"/>
                  <a:t> distance between sets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Ξ</m:t>
                    </m:r>
                  </m:oMath>
                </a14:m>
                <a:r>
                  <a:rPr lang="en-US" sz="2000" dirty="0" smtClean="0"/>
                  <a:t> in the space of persistence diagrams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585200" cy="4937760"/>
              </a:xfrm>
              <a:blipFill rotWithShape="0">
                <a:blip r:embed="rId2"/>
                <a:stretch>
                  <a:fillRect l="-497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Z:\graphisomorphism\socg\Figs\fig_1\fig_1d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75" y="5087046"/>
            <a:ext cx="2717800" cy="17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Graphs naturally occur in many applications</a:t>
            </a:r>
          </a:p>
          <a:p>
            <a:pPr lvl="1"/>
            <a:r>
              <a:rPr lang="en-US" dirty="0" smtClean="0"/>
              <a:t>Hidden space: graph-like structures </a:t>
            </a:r>
          </a:p>
          <a:p>
            <a:pPr lvl="1"/>
            <a:r>
              <a:rPr lang="en-US" dirty="0" smtClean="0"/>
              <a:t>Simple, non-linear structure behind data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2971800"/>
            <a:ext cx="7391400" cy="3048000"/>
            <a:chOff x="609600" y="2362200"/>
            <a:chExt cx="7391400" cy="304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2362200"/>
              <a:ext cx="3325513" cy="26480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Right Arrow 8"/>
            <p:cNvSpPr/>
            <p:nvPr/>
          </p:nvSpPr>
          <p:spPr>
            <a:xfrm>
              <a:off x="4191000" y="3505200"/>
              <a:ext cx="457200" cy="304800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4238" y="2362200"/>
              <a:ext cx="3216762" cy="26480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219200" y="5115325"/>
              <a:ext cx="2133600" cy="2948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Input:  GPS trajectories 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2100" y="5115324"/>
              <a:ext cx="2133600" cy="29487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Goal:  Road network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2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458200" cy="4937760"/>
              </a:xfrm>
            </p:spPr>
            <p:txBody>
              <a:bodyPr/>
              <a:lstStyle/>
              <a:p>
                <a:r>
                  <a:rPr lang="en-US" dirty="0" smtClean="0"/>
                  <a:t>Intuitively, each graph is mapped to a (infinite) set of points in the space of persistence diagrams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Π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Ξ</m:t>
                    </m:r>
                  </m:oMath>
                </a14:m>
                <a:r>
                  <a:rPr lang="en-US" dirty="0" smtClean="0"/>
                  <a:t>, respectively</a:t>
                </a:r>
              </a:p>
              <a:p>
                <a:pPr lvl="1"/>
                <a:r>
                  <a:rPr lang="en-US" dirty="0" smtClean="0"/>
                  <a:t>This mapping is </a:t>
                </a:r>
                <a:r>
                  <a:rPr lang="en-US" dirty="0" err="1" smtClean="0"/>
                  <a:t>isometry</a:t>
                </a:r>
                <a:r>
                  <a:rPr lang="en-US" dirty="0" smtClean="0"/>
                  <a:t>-invariant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persistence distortion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is the </a:t>
                </a:r>
                <a:r>
                  <a:rPr lang="en-US" dirty="0" err="1" smtClean="0"/>
                  <a:t>Hausdorff</a:t>
                </a:r>
                <a:r>
                  <a:rPr lang="en-US" dirty="0" smtClean="0"/>
                  <a:t> distance between the two image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Π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Ξ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458200" cy="4937760"/>
              </a:xfrm>
              <a:blipFill rotWithShape="0">
                <a:blip r:embed="rId2"/>
                <a:stretch>
                  <a:fillRect l="-648" t="-1111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1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38400"/>
              </a:xfrm>
              <a:ln w="317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		</a:t>
                </a:r>
                <a:r>
                  <a:rPr lang="en-US" dirty="0"/>
                  <a:t>  </a:t>
                </a:r>
                <a:r>
                  <a:rPr lang="en-US" dirty="0" smtClean="0"/>
                  <a:t>     Theorem </a:t>
                </a:r>
                <a:r>
                  <a:rPr lang="en-US" dirty="0"/>
                  <a:t>(</a:t>
                </a:r>
                <a:r>
                  <a:rPr lang="en-US" dirty="0" smtClean="0"/>
                  <a:t>Stability)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𝐺𝐻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By triangle inequality, this implies that given two metric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 smtClean="0"/>
                  <a:t> and their perturbations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0" dirty="0" smtClean="0"/>
                  <a:t>, </a:t>
                </a:r>
              </a:p>
              <a:p>
                <a:pPr lvl="8"/>
                <a:endParaRPr lang="en-US" sz="11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𝑃𝐷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𝑃𝐷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</a:rPr>
                        <m:t>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𝐺𝐻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𝐺𝐻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38400"/>
              </a:xfrm>
              <a:blipFill rotWithShape="0">
                <a:blip r:embed="rId2"/>
                <a:stretch>
                  <a:fillRect l="-369" t="-1728" r="-295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3977640"/>
                <a:ext cx="8382000" cy="1889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Proof sketch: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 smtClean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|×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| </m:t>
                    </m:r>
                  </m:oMath>
                </a14:m>
                <a:r>
                  <a:rPr lang="en-US" sz="2200" dirty="0" smtClean="0"/>
                  <a:t>that achieves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 </m:t>
                        </m:r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𝐺𝐻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</a:rPr>
                      <m:t>6</m:t>
                    </m:r>
                    <m:r>
                      <a:rPr lang="en-US" sz="2200" b="0" i="1" smtClean="0">
                        <a:latin typeface="Cambria Math"/>
                      </a:rPr>
                      <m:t>𝛿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2"/>
                <a:r>
                  <a:rPr lang="en-US" sz="1800" dirty="0" smtClean="0"/>
                  <a:t>Using results on comparing </a:t>
                </a:r>
                <a:r>
                  <a:rPr lang="en-US" sz="1800" dirty="0" err="1" smtClean="0"/>
                  <a:t>Reeb</a:t>
                </a:r>
                <a:r>
                  <a:rPr lang="en-US" sz="1800" dirty="0" smtClean="0"/>
                  <a:t> graphs of </a:t>
                </a:r>
                <a:r>
                  <a:rPr lang="en-US" sz="1800" dirty="0" smtClean="0">
                    <a:solidFill>
                      <a:srgbClr val="700000"/>
                    </a:solidFill>
                  </a:rPr>
                  <a:t>[Bauer, Ge, </a:t>
                </a:r>
                <a:r>
                  <a:rPr lang="en-US" sz="1800" dirty="0" smtClean="0"/>
                  <a:t>W</a:t>
                </a:r>
                <a:r>
                  <a:rPr lang="en-US" sz="1800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1800" dirty="0" err="1" smtClean="0">
                    <a:solidFill>
                      <a:srgbClr val="700000"/>
                    </a:solidFill>
                  </a:rPr>
                  <a:t>SoCG</a:t>
                </a:r>
                <a:r>
                  <a:rPr lang="en-US" sz="1800" dirty="0" smtClean="0">
                    <a:solidFill>
                      <a:srgbClr val="700000"/>
                    </a:solidFill>
                  </a:rPr>
                  <a:t> 2014]</a:t>
                </a:r>
                <a:r>
                  <a:rPr lang="en-US" sz="1800" dirty="0" smtClean="0"/>
                  <a:t> 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77640"/>
                <a:ext cx="8382000" cy="1889760"/>
              </a:xfrm>
              <a:prstGeom prst="rect">
                <a:avLst/>
              </a:prstGeom>
              <a:blipFill rotWithShape="0">
                <a:blip r:embed="rId3"/>
                <a:stretch>
                  <a:fillRect l="-509" t="-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8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Isomorphism Testing?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106680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isomorphic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Unfortunately, the converse is not true.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1066800"/>
              </a:xfrm>
              <a:blipFill rotWithShape="0">
                <a:blip r:embed="rId2"/>
                <a:stretch>
                  <a:fillRect l="-667" t="-5143" b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0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Z:\graphisomorphism\socg\Figs\Graph Isomorphism hard cases figures\failure cases\fig_ABC\fig_ABC_ba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6" y="924342"/>
            <a:ext cx="4052888" cy="580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 descr="Z:\graphisomorphism\socg\Figs\Graph Isomorphism hard cases figures\failure cases\fig_ABC\fig_A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619875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0" y="5405735"/>
                <a:ext cx="1109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05735"/>
                <a:ext cx="1109663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5405735"/>
                <a:ext cx="1109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05735"/>
                <a:ext cx="11096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Given input </a:t>
                </a:r>
                <a:r>
                  <a:rPr lang="en-US" sz="2800" dirty="0"/>
                  <a:t>metric graphs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≔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e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𝒔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dirty="0" smtClean="0">
                    <a:ea typeface="Cambria Math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Ξ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≔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  <m:r>
                          <a:rPr lang="en-US" sz="24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Discrete persistence-distortion </a:t>
                </a:r>
                <a:r>
                  <a:rPr lang="en-US" sz="2800" dirty="0"/>
                  <a:t>between </a:t>
                </a:r>
                <a:r>
                  <a:rPr lang="en-US" sz="2800" dirty="0" smtClean="0"/>
                  <a:t>them: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</m:acc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Ξ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/>
              </a:p>
              <a:p>
                <a:pPr marL="274638" lvl="1" indent="0">
                  <a:buNone/>
                </a:pPr>
                <a:endParaRPr lang="en-US" sz="2000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1219200"/>
                <a:ext cx="8229600" cy="2438400"/>
              </a:xfrm>
              <a:prstGeom prst="rect">
                <a:avLst/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 smtClean="0"/>
                  <a:t>Theorem (Discrete-Computation)</a:t>
                </a:r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max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discrete persistence-distortion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1.5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time.</a:t>
                </a:r>
                <a:endParaRPr lang="ar-AE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229600" cy="2438400"/>
              </a:xfrm>
              <a:prstGeom prst="rect">
                <a:avLst/>
              </a:prstGeom>
              <a:blipFill rotWithShape="0">
                <a:blip r:embed="rId2"/>
                <a:stretch>
                  <a:fillRect l="-517" t="-1728" b="-2716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0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343400"/>
            <a:ext cx="8229600" cy="181356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1219200"/>
                <a:ext cx="8229600" cy="2819400"/>
              </a:xfrm>
              <a:prstGeom prst="rect">
                <a:avLst/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itchFamily="18" charset="2"/>
                  <a:buNone/>
                </a:pPr>
                <a:r>
                  <a:rPr lang="en-US" dirty="0" smtClean="0"/>
                  <a:t>			    Observation: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is the largest length of any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graphs with unit edge 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provides a 3/2-approximation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that is: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ar-AE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229600" cy="2819400"/>
              </a:xfrm>
              <a:prstGeom prst="rect">
                <a:avLst/>
              </a:prstGeom>
              <a:blipFill rotWithShape="0">
                <a:blip r:embed="rId3"/>
                <a:stretch>
                  <a:fillRect l="-517" t="-1496" r="-1255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4343400"/>
                <a:ext cx="82296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dirty="0" smtClean="0"/>
                  <a:t>In general, how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 dirty="0">
                                <a:latin typeface="Cambria Math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sz="2300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00" dirty="0" smtClean="0"/>
                  <a:t> to provide an approximation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300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300" dirty="0" smtClean="0"/>
                  <a:t> with multiplicative error?   </a:t>
                </a:r>
                <a:endParaRPr lang="en-US" sz="23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8229600" cy="990600"/>
              </a:xfrm>
              <a:prstGeom prst="rect">
                <a:avLst/>
              </a:prstGeom>
              <a:blipFill rotWithShape="0">
                <a:blip r:embed="rId4"/>
                <a:stretch>
                  <a:fillRect l="-74" r="-110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266825" y="4456112"/>
            <a:ext cx="7099300" cy="1985963"/>
            <a:chOff x="1266825" y="4456112"/>
            <a:chExt cx="7099300" cy="198596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266825" y="4495800"/>
            <a:ext cx="3305175" cy="194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2" name="Acrobat Document" r:id="rId5" imgW="4676572" imgH="2752657" progId="AcroExch.Document.11">
                    <p:embed/>
                  </p:oleObj>
                </mc:Choice>
                <mc:Fallback>
                  <p:oleObj name="Acrobat Document" r:id="rId5" imgW="4676572" imgH="2752657" progId="AcroExch.Document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6825" y="4495800"/>
                          <a:ext cx="3305175" cy="1946275"/>
                        </a:xfrm>
                        <a:prstGeom prst="rect">
                          <a:avLst/>
                        </a:prstGeom>
                        <a:noFill/>
                        <a:ln w="317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000625" y="4456112"/>
            <a:ext cx="33655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73" name="Acrobat Document" r:id="rId7" imgW="4676572" imgH="2752657" progId="AcroExch.Document.11">
                    <p:embed/>
                  </p:oleObj>
                </mc:Choice>
                <mc:Fallback>
                  <p:oleObj name="Acrobat Document" r:id="rId7" imgW="4676572" imgH="2752657" progId="AcroExch.Document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625" y="4456112"/>
                          <a:ext cx="3365500" cy="1981200"/>
                        </a:xfrm>
                        <a:prstGeom prst="rect">
                          <a:avLst/>
                        </a:prstGeom>
                        <a:noFill/>
                        <a:ln w="317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81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1219200"/>
                <a:ext cx="8229600" cy="2438400"/>
              </a:xfrm>
              <a:prstGeom prst="rect">
                <a:avLst/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 smtClean="0"/>
                  <a:t>Theorem (Continuous-Computation)</a:t>
                </a:r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max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persistence-distortion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time.</a:t>
                </a:r>
                <a:endParaRPr lang="ar-AE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229600" cy="2438400"/>
              </a:xfrm>
              <a:prstGeom prst="rect">
                <a:avLst/>
              </a:prstGeom>
              <a:blipFill rotWithShape="0">
                <a:blip r:embed="rId2"/>
                <a:stretch>
                  <a:fillRect l="-517" t="-1728" b="-3210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4191000"/>
                <a:ext cx="8229600" cy="1752600"/>
              </a:xfrm>
              <a:prstGeom prst="rect">
                <a:avLst/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8"/>
                <a:endParaRPr lang="en-US" dirty="0" smtClean="0"/>
              </a:p>
              <a:p>
                <a:r>
                  <a:rPr lang="en-US" dirty="0" smtClean="0"/>
                  <a:t>If input graphs are trees, </a:t>
                </a:r>
              </a:p>
              <a:p>
                <a:r>
                  <a:rPr lang="en-US" dirty="0" smtClean="0"/>
                  <a:t>Then the persistence-distortion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time.</a:t>
                </a:r>
                <a:endParaRPr lang="ar-AE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91000"/>
                <a:ext cx="8229600" cy="1752600"/>
              </a:xfrm>
              <a:prstGeom prst="rect">
                <a:avLst/>
              </a:prstGeom>
              <a:blipFill rotWithShape="0">
                <a:blip r:embed="rId3"/>
                <a:stretch>
                  <a:fillRect l="-517" b="-4452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5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</a:t>
                </a:r>
                <a:r>
                  <a:rPr lang="en-US" dirty="0" err="1" smtClean="0"/>
                  <a:t>basepoint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moves, we have a time-varying function, and persistence-points trace out vines in a vineyard</a:t>
                </a:r>
              </a:p>
              <a:p>
                <a:pPr lvl="1"/>
                <a:r>
                  <a:rPr lang="en-US" sz="2000" i="1" dirty="0" smtClean="0">
                    <a:solidFill>
                      <a:srgbClr val="700000"/>
                    </a:solidFill>
                  </a:rPr>
                  <a:t>[Cohen-</a:t>
                </a:r>
                <a:r>
                  <a:rPr lang="en-US" sz="2000" i="1" dirty="0" err="1" smtClean="0">
                    <a:solidFill>
                      <a:srgbClr val="700000"/>
                    </a:solidFill>
                  </a:rPr>
                  <a:t>steiner</a:t>
                </a:r>
                <a:r>
                  <a:rPr lang="en-US" sz="2000" i="1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2000" i="1" dirty="0" err="1" smtClean="0">
                    <a:solidFill>
                      <a:srgbClr val="700000"/>
                    </a:solidFill>
                  </a:rPr>
                  <a:t>Edelsbrunner</a:t>
                </a:r>
                <a:r>
                  <a:rPr lang="en-US" sz="2000" i="1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2000" i="1" dirty="0" err="1" smtClean="0">
                    <a:solidFill>
                      <a:srgbClr val="700000"/>
                    </a:solidFill>
                  </a:rPr>
                  <a:t>Morozov</a:t>
                </a:r>
                <a:r>
                  <a:rPr lang="en-US" sz="2000" i="1" dirty="0" smtClean="0">
                    <a:solidFill>
                      <a:srgbClr val="700000"/>
                    </a:solidFill>
                  </a:rPr>
                  <a:t>, </a:t>
                </a:r>
                <a:r>
                  <a:rPr lang="en-US" sz="2000" i="1" dirty="0" err="1" smtClean="0">
                    <a:solidFill>
                      <a:srgbClr val="700000"/>
                    </a:solidFill>
                  </a:rPr>
                  <a:t>SoCG</a:t>
                </a:r>
                <a:r>
                  <a:rPr lang="en-US" sz="2000" i="1" dirty="0" smtClean="0">
                    <a:solidFill>
                      <a:srgbClr val="700000"/>
                    </a:solidFill>
                  </a:rPr>
                  <a:t> 2006]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80451" y="2745529"/>
            <a:ext cx="2000949" cy="3217977"/>
            <a:chOff x="457200" y="3200400"/>
            <a:chExt cx="2000949" cy="3217977"/>
          </a:xfrm>
        </p:grpSpPr>
        <p:pic>
          <p:nvPicPr>
            <p:cNvPr id="5" name="Picture 11" descr="Z:\graphisomorphism\socg\Figs\fig_1\fig_1a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00400"/>
              <a:ext cx="2000949" cy="282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7200" y="6018267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6018267"/>
                  <a:ext cx="152400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2" descr="Z:\graphisomorphism\socg\Figs\fig_5\fig_5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9" y="2590800"/>
            <a:ext cx="3431381" cy="33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Graphs naturally occur in many applications</a:t>
            </a:r>
          </a:p>
          <a:p>
            <a:pPr lvl="1"/>
            <a:r>
              <a:rPr lang="en-US" dirty="0" smtClean="0"/>
              <a:t>Hidden space: graph-like structures </a:t>
            </a:r>
          </a:p>
          <a:p>
            <a:pPr lvl="1"/>
            <a:r>
              <a:rPr lang="en-US" dirty="0" smtClean="0"/>
              <a:t>Simple, non-linear structure behind 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81200" y="2693275"/>
            <a:ext cx="5486400" cy="3963888"/>
            <a:chOff x="1981200" y="2693275"/>
            <a:chExt cx="5486400" cy="3963888"/>
          </a:xfrm>
        </p:grpSpPr>
        <p:pic>
          <p:nvPicPr>
            <p:cNvPr id="5" name="Picture 5" descr="http://www2.iap.fr/users/sousbie/web/images/.f3_simu250_large_simu_void_skel_crit_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799" y="2693275"/>
              <a:ext cx="322897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981200" y="6318609"/>
              <a:ext cx="548640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http://</a:t>
              </a:r>
              <a:r>
                <a:rPr lang="en-US" sz="1600" dirty="0" smtClean="0"/>
                <a:t>www2.iap.fr/users/sousbie/web/html/indexd41d.html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23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1:</a:t>
                </a:r>
              </a:p>
              <a:p>
                <a:pPr lvl="1"/>
                <a:r>
                  <a:rPr lang="en-US" dirty="0" smtClean="0"/>
                  <a:t>Understand the complexity of vines traced out by persistence points for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𝐬</m:t>
                    </m:r>
                    <m:r>
                      <a:rPr lang="en-US">
                        <a:latin typeface="Cambria Math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𝐿𝑒𝑛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Step 2:</a:t>
                </a:r>
              </a:p>
              <a:p>
                <a:pPr lvl="1"/>
                <a:r>
                  <a:rPr lang="en-US" dirty="0" smtClean="0"/>
                  <a:t>Analyze changes in the bottleneck matching as well as bottleneck distances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as </a:t>
                </a:r>
                <a:r>
                  <a:rPr lang="en-US" dirty="0" err="1" smtClean="0"/>
                  <a:t>basepoint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0" i="1" smtClean="0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𝐿𝑒𝑛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moves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and </a:t>
                </a:r>
                <a:r>
                  <a:rPr lang="en-US" dirty="0" err="1" smtClean="0"/>
                  <a:t>basepoint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i="1"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𝐿𝑒𝑛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moves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2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1219200"/>
                <a:ext cx="8229600" cy="2133600"/>
              </a:xfrm>
              <a:prstGeom prst="rect">
                <a:avLst/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itchFamily="18" charset="2"/>
                  <a:buNone/>
                </a:pPr>
                <a:r>
                  <a:rPr lang="en-US" dirty="0" smtClean="0"/>
                  <a:t>		Theorem (Vines Complexity)</a:t>
                </a:r>
              </a:p>
              <a:p>
                <a:r>
                  <a:rPr lang="en-US" dirty="0" smtClean="0"/>
                  <a:t>As the </a:t>
                </a:r>
                <a:r>
                  <a:rPr lang="en-US" dirty="0" err="1" smtClean="0"/>
                  <a:t>basepoint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𝐬</m:t>
                    </m:r>
                    <m:r>
                      <a:rPr lang="en-US" b="0" i="0" smtClean="0">
                        <a:latin typeface="Cambria Math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𝐿𝑒𝑛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/>
                  <a:t> moves along a fixed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400" dirty="0" smtClean="0"/>
                  <a:t>, there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/>
                  <a:t> vines in the stacked persistence-space. Each vine is a polygonal curve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 smtClean="0"/>
                  <a:t> number of linear segments.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229600" cy="2133600"/>
              </a:xfrm>
              <a:prstGeom prst="rect">
                <a:avLst/>
              </a:prstGeom>
              <a:blipFill rotWithShape="0">
                <a:blip r:embed="rId2"/>
                <a:stretch>
                  <a:fillRect l="-517" t="-1972" r="-1402" b="-3662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Z:\graphisomorphism\socg\Figs\fig_5\fig_5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425130"/>
            <a:ext cx="3278981" cy="32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Changes in bottleneck matching</a:t>
            </a:r>
            <a:endParaRPr lang="en-US" dirty="0"/>
          </a:p>
        </p:txBody>
      </p:sp>
      <p:pic>
        <p:nvPicPr>
          <p:cNvPr id="17410" name="Picture 2" descr="Z:\graphisomorphism\socg\Figs\fig_1\fig_1e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5" y="3211286"/>
            <a:ext cx="49115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Z:\graphisomorphism\socg\Figs\fig_1\fig_1e3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37" y="3292248"/>
            <a:ext cx="4663006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1143000"/>
                <a:ext cx="8763000" cy="4937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Red points: </a:t>
                </a:r>
              </a:p>
              <a:p>
                <a:pPr lvl="1"/>
                <a:r>
                  <a:rPr lang="en-US" dirty="0" err="1" smtClean="0"/>
                  <a:t>Pers</a:t>
                </a:r>
                <a:r>
                  <a:rPr lang="en-US" dirty="0" smtClean="0"/>
                  <a:t>-points in persistence diagram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:r>
                  <a:rPr lang="en-US" dirty="0" err="1" smtClean="0"/>
                  <a:t>basepoint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Blue </a:t>
                </a:r>
                <a:r>
                  <a:rPr lang="en-US" dirty="0"/>
                  <a:t>points: </a:t>
                </a:r>
              </a:p>
              <a:p>
                <a:pPr lvl="1"/>
                <a:r>
                  <a:rPr lang="en-US" dirty="0" err="1" smtClean="0"/>
                  <a:t>Pers</a:t>
                </a:r>
                <a:r>
                  <a:rPr lang="en-US" dirty="0" smtClean="0"/>
                  <a:t>-points </a:t>
                </a:r>
                <a:r>
                  <a:rPr lang="en-US" dirty="0"/>
                  <a:t>in persistence diagram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basepoint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43000"/>
                <a:ext cx="8763000" cy="4937760"/>
              </a:xfrm>
              <a:prstGeom prst="rect">
                <a:avLst/>
              </a:prstGeom>
              <a:blipFill rotWithShape="0">
                <a:blip r:embed="rId4"/>
                <a:stretch>
                  <a:fillRect l="-626" t="-1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3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1219200"/>
                <a:ext cx="8229600" cy="2133600"/>
              </a:xfrm>
              <a:prstGeom prst="rect">
                <a:avLst/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itchFamily="18" charset="2"/>
                  <a:buNone/>
                </a:pPr>
                <a:r>
                  <a:rPr lang="en-US" dirty="0" smtClean="0"/>
                  <a:t>		Theorem (Bottleneck-Distance)</a:t>
                </a:r>
              </a:p>
              <a:p>
                <a:r>
                  <a:rPr lang="en-US" sz="2400" dirty="0" smtClean="0"/>
                  <a:t>There is a planar polygonal decomposition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Λ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of the s-t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complexity, such that within each cell, the bottleneck distance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is a linear function. This decomposition can be computed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10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 time.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229600" cy="2133600"/>
              </a:xfrm>
              <a:prstGeom prst="rect">
                <a:avLst/>
              </a:prstGeom>
              <a:blipFill rotWithShape="0">
                <a:blip r:embed="rId2"/>
                <a:stretch>
                  <a:fillRect l="-369" t="-1972" b="-3944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3733800"/>
                <a:ext cx="8229600" cy="2438400"/>
              </a:xfrm>
              <a:prstGeom prst="rect">
                <a:avLst/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3" pitchFamily="18" charset="2"/>
                  <a:buNone/>
                </a:pPr>
                <a:r>
                  <a:rPr lang="en-US" dirty="0" smtClean="0"/>
                  <a:t>Theorem (Continuous-Computation)</a:t>
                </a:r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)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max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persistence-distortion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𝑃𝐷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time.</a:t>
                </a:r>
                <a:endParaRPr lang="ar-AE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733800"/>
                <a:ext cx="8229600" cy="2438400"/>
              </a:xfrm>
              <a:prstGeom prst="rect">
                <a:avLst/>
              </a:prstGeom>
              <a:blipFill rotWithShape="0">
                <a:blip r:embed="rId3"/>
                <a:stretch>
                  <a:fillRect l="-517" t="-1975" b="-3210"/>
                </a:stretch>
              </a:blipFill>
              <a:ln w="31750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26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</a:t>
            </a:r>
            <a:r>
              <a:rPr lang="en-US" dirty="0" err="1" smtClean="0"/>
              <a:t>Exp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00200" y="1219200"/>
          <a:ext cx="5943600" cy="532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Acrobat Document" r:id="rId3" imgW="4333672" imgH="3886200" progId="AcroExch.Document.11">
                  <p:embed/>
                </p:oleObj>
              </mc:Choice>
              <mc:Fallback>
                <p:oleObj name="Acrobat Document" r:id="rId3" imgW="4333672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219200"/>
                        <a:ext cx="5943600" cy="5329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1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4929131"/>
            <a:ext cx="7239000" cy="487996"/>
          </a:xfrm>
          <a:ln w="22225">
            <a:solidFill>
              <a:schemeClr val="accent1"/>
            </a:solidFill>
          </a:ln>
        </p:spPr>
        <p:txBody>
          <a:bodyPr/>
          <a:lstStyle/>
          <a:p>
            <a:pPr marL="274638" lvl="1" indent="0" algn="ctr">
              <a:buNone/>
            </a:pPr>
            <a:r>
              <a:rPr lang="en-US" sz="2100" dirty="0" smtClean="0"/>
              <a:t>pairwise persistence-distortion distance between models</a:t>
            </a:r>
            <a:endParaRPr lang="en-US" sz="2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763000" cy="32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6177" y="1524000"/>
            <a:ext cx="8353023" cy="990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Some recent examples of analyzing / understanding graphs using topological ideas / algorithms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682240"/>
            <a:ext cx="8229600" cy="3794760"/>
          </a:xfrm>
        </p:spPr>
        <p:txBody>
          <a:bodyPr/>
          <a:lstStyle/>
          <a:p>
            <a:r>
              <a:rPr lang="en-US" dirty="0" smtClean="0"/>
              <a:t>Metric graph matching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ia persistence distortion </a:t>
            </a:r>
          </a:p>
          <a:p>
            <a:r>
              <a:rPr lang="en-US" dirty="0" smtClean="0">
                <a:solidFill>
                  <a:srgbClr val="700000"/>
                </a:solidFill>
              </a:rPr>
              <a:t>Geometric graph reconstruction</a:t>
            </a:r>
          </a:p>
          <a:p>
            <a:pPr lvl="1"/>
            <a:r>
              <a:rPr lang="en-US" dirty="0" smtClean="0">
                <a:solidFill>
                  <a:srgbClr val="700000"/>
                </a:solidFill>
              </a:rPr>
              <a:t>via discrete Morse theory</a:t>
            </a:r>
          </a:p>
          <a:p>
            <a:r>
              <a:rPr lang="en-US" dirty="0"/>
              <a:t>Understanding metric graphs</a:t>
            </a:r>
          </a:p>
          <a:p>
            <a:pPr lvl="1"/>
            <a:r>
              <a:rPr lang="en-US" dirty="0"/>
              <a:t>of persistence signature induced by the intrinsic </a:t>
            </a:r>
            <a:r>
              <a:rPr lang="en-US" dirty="0" err="1"/>
              <a:t>Cech</a:t>
            </a:r>
            <a:r>
              <a:rPr lang="en-US" dirty="0"/>
              <a:t> filtration </a:t>
            </a:r>
          </a:p>
        </p:txBody>
      </p:sp>
    </p:spTree>
    <p:extLst>
      <p:ext uri="{BB962C8B-B14F-4D97-AF65-F5344CB8AC3E}">
        <p14:creationId xmlns:p14="http://schemas.microsoft.com/office/powerpoint/2010/main" val="5451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Input:</a:t>
                </a:r>
              </a:p>
              <a:p>
                <a:pPr lvl="1"/>
                <a:r>
                  <a:rPr lang="en-US" dirty="0" smtClean="0"/>
                  <a:t>Certain samples of a hidden (geo)metric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Goal:</a:t>
                </a:r>
              </a:p>
              <a:p>
                <a:pPr lvl="1"/>
                <a:r>
                  <a:rPr lang="en-US" dirty="0" smtClean="0"/>
                  <a:t>A reconstruction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Reconstruction strategies and guarantees depend on the type of input data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40922"/>
            <a:ext cx="8229600" cy="4245478"/>
          </a:xfrm>
        </p:spPr>
        <p:txBody>
          <a:bodyPr/>
          <a:lstStyle/>
          <a:p>
            <a:r>
              <a:rPr lang="en-US" dirty="0" smtClean="0"/>
              <a:t>(Metric / geometric) graph reconstruction from point samples with bounded (</a:t>
            </a:r>
            <a:r>
              <a:rPr lang="en-US" dirty="0" err="1" smtClean="0"/>
              <a:t>Gromov</a:t>
            </a:r>
            <a:r>
              <a:rPr lang="en-US" dirty="0" smtClean="0"/>
              <a:t>-)</a:t>
            </a:r>
            <a:r>
              <a:rPr lang="en-US" dirty="0" err="1" smtClean="0"/>
              <a:t>Hausdorff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Local homology based: </a:t>
            </a:r>
          </a:p>
          <a:p>
            <a:pPr lvl="2"/>
            <a:r>
              <a:rPr lang="en-US" sz="1800" dirty="0" smtClean="0">
                <a:solidFill>
                  <a:srgbClr val="700000"/>
                </a:solidFill>
              </a:rPr>
              <a:t>[</a:t>
            </a:r>
            <a:r>
              <a:rPr lang="en-US" sz="1800" dirty="0" err="1" smtClean="0">
                <a:solidFill>
                  <a:srgbClr val="700000"/>
                </a:solidFill>
              </a:rPr>
              <a:t>Aanjaneya</a:t>
            </a:r>
            <a:r>
              <a:rPr lang="en-US" sz="1800" dirty="0" smtClean="0">
                <a:solidFill>
                  <a:srgbClr val="700000"/>
                </a:solidFill>
              </a:rPr>
              <a:t> et al., </a:t>
            </a:r>
            <a:r>
              <a:rPr lang="en-US" sz="1800" dirty="0" err="1" smtClean="0">
                <a:solidFill>
                  <a:srgbClr val="700000"/>
                </a:solidFill>
              </a:rPr>
              <a:t>SoCG</a:t>
            </a:r>
            <a:r>
              <a:rPr lang="en-US" sz="1800" dirty="0" smtClean="0">
                <a:solidFill>
                  <a:srgbClr val="700000"/>
                </a:solidFill>
              </a:rPr>
              <a:t> 2011]</a:t>
            </a:r>
          </a:p>
          <a:p>
            <a:pPr lvl="1"/>
            <a:r>
              <a:rPr lang="en-US" dirty="0" err="1" smtClean="0"/>
              <a:t>Reeb</a:t>
            </a:r>
            <a:r>
              <a:rPr lang="en-US" dirty="0" smtClean="0"/>
              <a:t> graph (or variants) based: </a:t>
            </a:r>
          </a:p>
          <a:p>
            <a:pPr lvl="2"/>
            <a:r>
              <a:rPr lang="en-US" sz="1800" dirty="0" smtClean="0">
                <a:solidFill>
                  <a:srgbClr val="700000"/>
                </a:solidFill>
              </a:rPr>
              <a:t>[</a:t>
            </a:r>
            <a:r>
              <a:rPr lang="en-US" sz="1800" dirty="0" err="1" smtClean="0">
                <a:solidFill>
                  <a:srgbClr val="700000"/>
                </a:solidFill>
              </a:rPr>
              <a:t>Natali</a:t>
            </a:r>
            <a:r>
              <a:rPr lang="en-US" sz="1800" dirty="0" smtClean="0">
                <a:solidFill>
                  <a:srgbClr val="700000"/>
                </a:solidFill>
              </a:rPr>
              <a:t> et al., Graphical Models 2011], [Ge et al. </a:t>
            </a:r>
            <a:r>
              <a:rPr lang="en-US" sz="1800" dirty="0" smtClean="0"/>
              <a:t>W.</a:t>
            </a:r>
            <a:r>
              <a:rPr lang="en-US" sz="1800" dirty="0" smtClean="0">
                <a:solidFill>
                  <a:srgbClr val="700000"/>
                </a:solidFill>
              </a:rPr>
              <a:t> , NIPS 2011], [</a:t>
            </a:r>
            <a:r>
              <a:rPr lang="en-US" sz="1800" dirty="0" err="1" smtClean="0">
                <a:solidFill>
                  <a:srgbClr val="700000"/>
                </a:solidFill>
              </a:rPr>
              <a:t>Chazal</a:t>
            </a:r>
            <a:r>
              <a:rPr lang="en-US" sz="1800" dirty="0" smtClean="0">
                <a:solidFill>
                  <a:srgbClr val="700000"/>
                </a:solidFill>
              </a:rPr>
              <a:t> et al, DCG 2015]… </a:t>
            </a:r>
            <a:endParaRPr lang="en-US" sz="1800" dirty="0">
              <a:solidFill>
                <a:srgbClr val="7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300292" y="3886200"/>
            <a:ext cx="1802106" cy="1965960"/>
            <a:chOff x="5737866" y="2730120"/>
            <a:chExt cx="2769840" cy="3426840"/>
          </a:xfrm>
        </p:grpSpPr>
        <p:grpSp>
          <p:nvGrpSpPr>
            <p:cNvPr id="4" name="Group 3"/>
            <p:cNvGrpSpPr/>
            <p:nvPr/>
          </p:nvGrpSpPr>
          <p:grpSpPr>
            <a:xfrm>
              <a:off x="5791200" y="2852880"/>
              <a:ext cx="2654629" cy="3304080"/>
              <a:chOff x="2741716" y="2564323"/>
              <a:chExt cx="2654629" cy="330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5" name="Ink 4"/>
                  <p14:cNvContentPartPr/>
                  <p14:nvPr/>
                </p14:nvContentPartPr>
                <p14:xfrm>
                  <a:off x="2856545" y="2564323"/>
                  <a:ext cx="2539800" cy="1483200"/>
                </p14:xfrm>
              </p:contentPart>
            </mc:Choice>
            <mc:Fallback xmlns="">
              <p:pic>
                <p:nvPicPr>
                  <p:cNvPr id="7" name="Ink 6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842505" y="2548483"/>
                    <a:ext cx="2569680" cy="151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" name="Ink 5"/>
                  <p14:cNvContentPartPr/>
                  <p14:nvPr/>
                </p14:nvContentPartPr>
                <p14:xfrm>
                  <a:off x="2741716" y="4047523"/>
                  <a:ext cx="853200" cy="1820880"/>
                </p14:xfrm>
              </p:contentPart>
            </mc:Choice>
            <mc:Fallback xmlns="">
              <p:pic>
                <p:nvPicPr>
                  <p:cNvPr id="8" name="Ink 7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25516" y="4037803"/>
                    <a:ext cx="879120" cy="1846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5737866" y="2730120"/>
              <a:ext cx="2769840" cy="3426840"/>
              <a:chOff x="2677625" y="2460458"/>
              <a:chExt cx="2769840" cy="342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8" name="Ink 7"/>
                  <p14:cNvContentPartPr/>
                  <p14:nvPr/>
                </p14:nvContentPartPr>
                <p14:xfrm>
                  <a:off x="2677625" y="2700578"/>
                  <a:ext cx="357840" cy="474480"/>
                </p14:xfrm>
              </p:contentPart>
            </mc:Choice>
            <mc:Fallback xmlns="">
              <p:pic>
                <p:nvPicPr>
                  <p:cNvPr id="29" name="Ink 2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667185" y="2692298"/>
                    <a:ext cx="378360" cy="49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9" name="Ink 8"/>
                  <p14:cNvContentPartPr/>
                  <p14:nvPr/>
                </p14:nvContentPartPr>
                <p14:xfrm>
                  <a:off x="3927905" y="2460458"/>
                  <a:ext cx="1519560" cy="1600920"/>
                </p14:xfrm>
              </p:contentPart>
            </mc:Choice>
            <mc:Fallback xmlns="">
              <p:pic>
                <p:nvPicPr>
                  <p:cNvPr id="30" name="Ink 29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17105" y="2446418"/>
                    <a:ext cx="1539000" cy="162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0" name="Ink 9"/>
                  <p14:cNvContentPartPr/>
                  <p14:nvPr/>
                </p14:nvContentPartPr>
                <p14:xfrm>
                  <a:off x="2769425" y="3356858"/>
                  <a:ext cx="1007280" cy="80640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766185" y="3351098"/>
                    <a:ext cx="1024200" cy="82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/>
                  <p14:cNvContentPartPr/>
                  <p14:nvPr/>
                </p14:nvContentPartPr>
                <p14:xfrm>
                  <a:off x="2689145" y="4152098"/>
                  <a:ext cx="880200" cy="1735200"/>
                </p14:xfrm>
              </p:contentPart>
            </mc:Choice>
            <mc:Fallback xmlns="">
              <p:pic>
                <p:nvPicPr>
                  <p:cNvPr id="72" name="Ink 71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676905" y="4140938"/>
                    <a:ext cx="903960" cy="176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7" name="Group 76"/>
          <p:cNvGrpSpPr/>
          <p:nvPr/>
        </p:nvGrpSpPr>
        <p:grpSpPr>
          <a:xfrm>
            <a:off x="3919292" y="3962400"/>
            <a:ext cx="1950719" cy="1874519"/>
            <a:chOff x="4038600" y="4343400"/>
            <a:chExt cx="1950719" cy="1874519"/>
          </a:xfrm>
        </p:grpSpPr>
        <p:sp>
          <p:nvSpPr>
            <p:cNvPr id="60" name="Oval 59"/>
            <p:cNvSpPr/>
            <p:nvPr/>
          </p:nvSpPr>
          <p:spPr>
            <a:xfrm>
              <a:off x="5638800" y="5748412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791200" y="54864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43600" y="5745481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57800" y="56388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943600" y="50292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0600" y="6050281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181600" y="59436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638800" y="43434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105400" y="48006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364481" y="4678681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800600" y="4450081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181600" y="4602481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114800" y="56388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267200" y="53340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638800" y="61722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038600" y="51054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3600" y="5638800"/>
              <a:ext cx="45719" cy="4571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2204910" y="5715000"/>
            <a:ext cx="495789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talk:  an effective graph reconstruction algorithm to handle ambient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Input:</a:t>
                </a:r>
              </a:p>
              <a:p>
                <a:pPr lvl="1"/>
                <a:r>
                  <a:rPr lang="en-US" dirty="0" smtClean="0"/>
                  <a:t>Certain samples of a hidden (geo)metric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Goal:</a:t>
                </a:r>
              </a:p>
              <a:p>
                <a:pPr lvl="1"/>
                <a:r>
                  <a:rPr lang="en-US" dirty="0" smtClean="0"/>
                  <a:t>A reconstruction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Setting: </a:t>
                </a:r>
              </a:p>
              <a:p>
                <a:pPr lvl="1"/>
                <a:r>
                  <a:rPr lang="en-US" dirty="0" smtClean="0"/>
                  <a:t>The input is a density field ``concentrated’’ on a certain hidden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2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6177" y="1524000"/>
            <a:ext cx="8353023" cy="990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Some recent examples of analyzing / understanding </a:t>
            </a:r>
            <a:r>
              <a:rPr lang="en-US" sz="2400" dirty="0" smtClean="0">
                <a:solidFill>
                  <a:srgbClr val="700000"/>
                </a:solidFill>
              </a:rPr>
              <a:t>graphs</a:t>
            </a:r>
            <a:r>
              <a:rPr lang="en-US" sz="2400" dirty="0" smtClean="0"/>
              <a:t> using topological ideas / algorithms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95600"/>
            <a:ext cx="8229600" cy="32613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</p:spPr>
            <p:txBody>
              <a:bodyPr/>
              <a:lstStyle/>
              <a:p>
                <a:r>
                  <a:rPr lang="en-US" dirty="0" smtClean="0"/>
                  <a:t>Assume input is a scalar field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where high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indicates high signal value</a:t>
                </a:r>
              </a:p>
              <a:p>
                <a:r>
                  <a:rPr lang="en-US" dirty="0" smtClean="0"/>
                  <a:t>View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 a terrain (mountain range)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in this road network reconstruction example</a:t>
                </a:r>
                <a:endParaRPr lang="en-US" dirty="0"/>
              </a:p>
              <a:p>
                <a:r>
                  <a:rPr lang="en-US" dirty="0" smtClean="0"/>
                  <a:t>Road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mountain ridge </a:t>
                </a:r>
              </a:p>
              <a:p>
                <a:pPr lvl="1"/>
                <a:r>
                  <a:rPr lang="en-US" dirty="0" smtClean="0"/>
                  <a:t>Captured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700000"/>
                    </a:solidFill>
                  </a:rPr>
                  <a:t>-stable manifold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7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667000"/>
              </a:xfrm>
              <a:blipFill rotWithShape="0">
                <a:blip r:embed="rId3"/>
                <a:stretch>
                  <a:fillRect l="-667" t="-2055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807669" y="3886200"/>
          <a:ext cx="2812331" cy="259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Acrobat Document" r:id="rId4" imgW="3009682" imgH="2775447" progId="Acrobat.Document.11">
                  <p:embed/>
                </p:oleObj>
              </mc:Choice>
              <mc:Fallback>
                <p:oleObj name="Acrobat Document" r:id="rId4" imgW="3009682" imgH="277544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7669" y="3886200"/>
                        <a:ext cx="2812331" cy="2592803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869" y="4236836"/>
            <a:ext cx="2633662" cy="18915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198069" y="5105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45" y="4180421"/>
            <a:ext cx="3812510" cy="2677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Morse Theory: Smooth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/>
                  <a:t> be a Morse function </a:t>
                </a:r>
              </a:p>
              <a:p>
                <a:r>
                  <a:rPr lang="en-US" sz="2400" b="0" dirty="0" smtClean="0"/>
                  <a:t>Gradient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="0" dirty="0" smtClean="0"/>
                  <a:t> 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Critical points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An integral line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:r>
                  <a:rPr lang="en-US" sz="2000" dirty="0"/>
                  <a:t>a maximal path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/>
                  <a:t> whose tangent vectors agree with gradient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every point of the path</a:t>
                </a:r>
              </a:p>
              <a:p>
                <a:pPr lvl="1"/>
                <a:r>
                  <a:rPr lang="en-US" sz="2000" dirty="0"/>
                  <a:t>origin/destination at critical points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𝐷𝑒𝑠𝑡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𝑂𝑟𝑖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-stable manifolds</a:t>
                </a:r>
              </a:p>
              <a:p>
                <a:pPr lvl="1"/>
                <a:r>
                  <a:rPr lang="en-US" sz="2100" dirty="0" smtClean="0"/>
                  <a:t>Integral lines ending at (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 smtClean="0"/>
                  <a:t>)-saddles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7543800" y="4981042"/>
            <a:ext cx="108857" cy="320933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7366958" y="4451230"/>
            <a:ext cx="396816" cy="1285336"/>
          </a:xfrm>
          <a:custGeom>
            <a:avLst/>
            <a:gdLst>
              <a:gd name="connsiteX0" fmla="*/ 0 w 396816"/>
              <a:gd name="connsiteY0" fmla="*/ 0 h 1285336"/>
              <a:gd name="connsiteX1" fmla="*/ 51759 w 396816"/>
              <a:gd name="connsiteY1" fmla="*/ 112144 h 1285336"/>
              <a:gd name="connsiteX2" fmla="*/ 94891 w 396816"/>
              <a:gd name="connsiteY2" fmla="*/ 250166 h 1285336"/>
              <a:gd name="connsiteX3" fmla="*/ 138023 w 396816"/>
              <a:gd name="connsiteY3" fmla="*/ 388189 h 1285336"/>
              <a:gd name="connsiteX4" fmla="*/ 172529 w 396816"/>
              <a:gd name="connsiteY4" fmla="*/ 508959 h 1285336"/>
              <a:gd name="connsiteX5" fmla="*/ 207034 w 396816"/>
              <a:gd name="connsiteY5" fmla="*/ 638355 h 1285336"/>
              <a:gd name="connsiteX6" fmla="*/ 232914 w 396816"/>
              <a:gd name="connsiteY6" fmla="*/ 759125 h 1285336"/>
              <a:gd name="connsiteX7" fmla="*/ 250167 w 396816"/>
              <a:gd name="connsiteY7" fmla="*/ 845389 h 1285336"/>
              <a:gd name="connsiteX8" fmla="*/ 301925 w 396816"/>
              <a:gd name="connsiteY8" fmla="*/ 1009291 h 1285336"/>
              <a:gd name="connsiteX9" fmla="*/ 336431 w 396816"/>
              <a:gd name="connsiteY9" fmla="*/ 1121434 h 1285336"/>
              <a:gd name="connsiteX10" fmla="*/ 370936 w 396816"/>
              <a:gd name="connsiteY10" fmla="*/ 1216325 h 1285336"/>
              <a:gd name="connsiteX11" fmla="*/ 379563 w 396816"/>
              <a:gd name="connsiteY11" fmla="*/ 1259457 h 1285336"/>
              <a:gd name="connsiteX12" fmla="*/ 396816 w 396816"/>
              <a:gd name="connsiteY12" fmla="*/ 1285336 h 128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816" h="1285336">
                <a:moveTo>
                  <a:pt x="0" y="0"/>
                </a:moveTo>
                <a:cubicBezTo>
                  <a:pt x="17972" y="35225"/>
                  <a:pt x="35944" y="70450"/>
                  <a:pt x="51759" y="112144"/>
                </a:cubicBezTo>
                <a:cubicBezTo>
                  <a:pt x="67574" y="153838"/>
                  <a:pt x="94891" y="250166"/>
                  <a:pt x="94891" y="250166"/>
                </a:cubicBezTo>
                <a:cubicBezTo>
                  <a:pt x="109268" y="296173"/>
                  <a:pt x="125083" y="345057"/>
                  <a:pt x="138023" y="388189"/>
                </a:cubicBezTo>
                <a:cubicBezTo>
                  <a:pt x="150963" y="431321"/>
                  <a:pt x="161027" y="467265"/>
                  <a:pt x="172529" y="508959"/>
                </a:cubicBezTo>
                <a:cubicBezTo>
                  <a:pt x="184031" y="550653"/>
                  <a:pt x="196970" y="596661"/>
                  <a:pt x="207034" y="638355"/>
                </a:cubicBezTo>
                <a:cubicBezTo>
                  <a:pt x="217098" y="680049"/>
                  <a:pt x="225725" y="724619"/>
                  <a:pt x="232914" y="759125"/>
                </a:cubicBezTo>
                <a:cubicBezTo>
                  <a:pt x="240103" y="793631"/>
                  <a:pt x="238665" y="803695"/>
                  <a:pt x="250167" y="845389"/>
                </a:cubicBezTo>
                <a:cubicBezTo>
                  <a:pt x="261669" y="887083"/>
                  <a:pt x="287548" y="963284"/>
                  <a:pt x="301925" y="1009291"/>
                </a:cubicBezTo>
                <a:cubicBezTo>
                  <a:pt x="316302" y="1055298"/>
                  <a:pt x="324929" y="1086928"/>
                  <a:pt x="336431" y="1121434"/>
                </a:cubicBezTo>
                <a:cubicBezTo>
                  <a:pt x="347933" y="1155940"/>
                  <a:pt x="363747" y="1193321"/>
                  <a:pt x="370936" y="1216325"/>
                </a:cubicBezTo>
                <a:cubicBezTo>
                  <a:pt x="378125" y="1239329"/>
                  <a:pt x="375250" y="1247955"/>
                  <a:pt x="379563" y="1259457"/>
                </a:cubicBezTo>
                <a:cubicBezTo>
                  <a:pt x="383876" y="1270959"/>
                  <a:pt x="390346" y="1278147"/>
                  <a:pt x="396816" y="1285336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00257" y="4824177"/>
            <a:ext cx="266700" cy="369332"/>
            <a:chOff x="7620000" y="4996934"/>
            <a:chExt cx="266700" cy="369332"/>
          </a:xfrm>
        </p:grpSpPr>
        <p:sp>
          <p:nvSpPr>
            <p:cNvPr id="12" name="Oval 11"/>
            <p:cNvSpPr/>
            <p:nvPr/>
          </p:nvSpPr>
          <p:spPr>
            <a:xfrm>
              <a:off x="7620000" y="5105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658100" y="4996934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100" y="4996934"/>
                  <a:ext cx="2286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4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1-stable Manifold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26169"/>
            <a:ext cx="3190316" cy="29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544" y="2016651"/>
            <a:ext cx="4514286" cy="33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0600" y="5924591"/>
                <a:ext cx="7086600" cy="5524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-stable manifold (of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saddle points)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mountain ridges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24591"/>
                <a:ext cx="7086600" cy="5524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7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3429000" cy="4937760"/>
              </a:xfrm>
            </p:spPr>
            <p:txBody>
              <a:bodyPr/>
              <a:lstStyle/>
              <a:p>
                <a:r>
                  <a:rPr lang="en-US" sz="2400" dirty="0" smtClean="0"/>
                  <a:t>Smooth case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-stable manifold from Morse theory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3429000" cy="4937760"/>
              </a:xfrm>
              <a:blipFill rotWithShape="0">
                <a:blip r:embed="rId2"/>
                <a:stretch>
                  <a:fillRect l="-1243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24937"/>
            <a:ext cx="2882491" cy="2690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4276725" y="1208468"/>
            <a:ext cx="4800600" cy="4937760"/>
            <a:chOff x="4263528" y="1208468"/>
            <a:chExt cx="4877742" cy="493776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263528" y="1208468"/>
              <a:ext cx="4877742" cy="493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Discrete case</a:t>
              </a:r>
            </a:p>
            <a:p>
              <a:pPr lvl="1"/>
              <a:r>
                <a:rPr lang="en-US" sz="2000" dirty="0" smtClean="0"/>
                <a:t>Piecewise-linear (PL) approximation? </a:t>
              </a:r>
            </a:p>
            <a:p>
              <a:pPr lvl="2"/>
              <a:endParaRPr lang="en-US" sz="17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904" y="3035111"/>
              <a:ext cx="3379998" cy="267988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13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Morse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700000"/>
                </a:solidFill>
              </a:rPr>
              <a:t>[Forman 1998, 2002]</a:t>
            </a:r>
          </a:p>
          <a:p>
            <a:r>
              <a:rPr lang="en-US" dirty="0" smtClean="0"/>
              <a:t>Combinatorial version of Morse theory</a:t>
            </a:r>
          </a:p>
          <a:p>
            <a:r>
              <a:rPr lang="en-US" dirty="0" smtClean="0"/>
              <a:t>Many results analogous to classical Morse theory</a:t>
            </a:r>
          </a:p>
          <a:p>
            <a:r>
              <a:rPr lang="en-US" dirty="0" smtClean="0"/>
              <a:t>Works for cell complexes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Combinatorial, thus numerically stable</a:t>
            </a:r>
          </a:p>
          <a:p>
            <a:r>
              <a:rPr lang="en-US" dirty="0" smtClean="0"/>
              <a:t>Algorithmically often easy to handle, especially simplification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Gradient Vector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</p:spPr>
            <p:txBody>
              <a:bodyPr/>
              <a:lstStyle/>
              <a:p>
                <a:r>
                  <a:rPr lang="en-US" sz="2400" dirty="0" smtClean="0"/>
                  <a:t>Given a </a:t>
                </a:r>
                <a:r>
                  <a:rPr lang="en-US" sz="2400" dirty="0" err="1" smtClean="0"/>
                  <a:t>simplicial</a:t>
                </a:r>
                <a:r>
                  <a:rPr lang="en-US" sz="2400" dirty="0" smtClean="0"/>
                  <a:t> complex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a discrete (gradient)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i="1" dirty="0" smtClean="0"/>
                  <a:t>vertex-edge or edge-triangle pair in our case</a:t>
                </a:r>
                <a:r>
                  <a:rPr lang="en-US" sz="2000" dirty="0" smtClean="0"/>
                  <a:t>)</a:t>
                </a:r>
              </a:p>
              <a:p>
                <a:r>
                  <a:rPr lang="en-US" sz="2400" dirty="0" smtClean="0"/>
                  <a:t>A Morse pairing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A set of discrete vectors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each simplex appears in 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at most</a:t>
                </a:r>
                <a:r>
                  <a:rPr lang="en-US" sz="2000" dirty="0" smtClean="0"/>
                  <a:t> one vector </a:t>
                </a:r>
              </a:p>
              <a:p>
                <a:r>
                  <a:rPr lang="en-US" sz="2400" dirty="0" smtClean="0"/>
                  <a:t>A simplex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is critical, if </a:t>
                </a:r>
              </a:p>
              <a:p>
                <a:pPr lvl="1"/>
                <a:r>
                  <a:rPr lang="en-US" sz="2000" dirty="0" smtClean="0"/>
                  <a:t>it 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does not </a:t>
                </a:r>
                <a:r>
                  <a:rPr lang="en-US" sz="2000" dirty="0" smtClean="0"/>
                  <a:t>appear in any pair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A V-path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cyclic: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acyclic (</a:t>
                </a:r>
                <a:r>
                  <a:rPr lang="en-US" dirty="0" smtClean="0">
                    <a:solidFill>
                      <a:srgbClr val="700000"/>
                    </a:solidFill>
                  </a:rPr>
                  <a:t>gradient path</a:t>
                </a:r>
                <a:r>
                  <a:rPr lang="en-US" dirty="0" smtClean="0"/>
                  <a:t>) otherwise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  <a:blipFill rotWithShape="0">
                <a:blip r:embed="rId2"/>
                <a:stretch>
                  <a:fillRect l="-519" t="-98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54" y="3962400"/>
            <a:ext cx="2185358" cy="216498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25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15" y="3745523"/>
            <a:ext cx="3558585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Gradient Vector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</p:spPr>
            <p:txBody>
              <a:bodyPr/>
              <a:lstStyle/>
              <a:p>
                <a:r>
                  <a:rPr lang="en-US" sz="2400" dirty="0"/>
                  <a:t>Given a </a:t>
                </a:r>
                <a:r>
                  <a:rPr lang="en-US" sz="2400" dirty="0" err="1"/>
                  <a:t>simplicial</a:t>
                </a:r>
                <a:r>
                  <a:rPr lang="en-US" sz="2400" dirty="0"/>
                  <a:t> complex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a discrete (gradient)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(</a:t>
                </a:r>
                <a:r>
                  <a:rPr lang="en-US" sz="2000" i="1" dirty="0" smtClean="0"/>
                  <a:t>vertex-edge or edge-triangle pair in our case</a:t>
                </a:r>
                <a:r>
                  <a:rPr lang="en-US" sz="2000" dirty="0" smtClean="0"/>
                  <a:t>)</a:t>
                </a:r>
              </a:p>
              <a:p>
                <a:r>
                  <a:rPr lang="en-US" sz="2400" dirty="0" smtClean="0"/>
                  <a:t>A Morse pairing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 smtClean="0"/>
                  <a:t>A set of discrete vectors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each simplex appears in 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at most</a:t>
                </a:r>
                <a:r>
                  <a:rPr lang="en-US" sz="2000" dirty="0" smtClean="0"/>
                  <a:t> one vector </a:t>
                </a:r>
              </a:p>
              <a:p>
                <a:r>
                  <a:rPr lang="en-US" sz="2400" dirty="0" smtClean="0"/>
                  <a:t>A simplex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 is critical, if </a:t>
                </a:r>
              </a:p>
              <a:p>
                <a:pPr lvl="1"/>
                <a:r>
                  <a:rPr lang="en-US" sz="2000" dirty="0" smtClean="0"/>
                  <a:t>it 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does not </a:t>
                </a:r>
                <a:r>
                  <a:rPr lang="en-US" sz="2000" dirty="0" smtClean="0"/>
                  <a:t>appear in any pair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A V-path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 err="1"/>
                      <m:t>s</m:t>
                    </m:r>
                    <m:r>
                      <m:rPr>
                        <m:nor/>
                      </m:rPr>
                      <a:rPr lang="en-US" sz="2000" dirty="0" err="1"/>
                      <m:t>.</m:t>
                    </m:r>
                    <m:r>
                      <m:rPr>
                        <m:nor/>
                      </m:rPr>
                      <a:rPr lang="en-US" sz="2000" dirty="0" err="1"/>
                      <m:t>t</m:t>
                    </m:r>
                    <m:r>
                      <m:rPr>
                        <m:nor/>
                      </m:rPr>
                      <a:rPr lang="en-US" sz="2000" dirty="0" err="1"/>
                      <m:t>.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cyclic: 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acyclic (</a:t>
                </a:r>
                <a:r>
                  <a:rPr lang="en-US" dirty="0" smtClean="0">
                    <a:solidFill>
                      <a:srgbClr val="700000"/>
                    </a:solidFill>
                  </a:rPr>
                  <a:t>gradient path</a:t>
                </a:r>
                <a:r>
                  <a:rPr lang="en-US" dirty="0" smtClean="0"/>
                  <a:t>) otherwise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discrete gradient vector field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there is no cyclic V-path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53000"/>
              </a:xfrm>
              <a:blipFill rotWithShape="0">
                <a:blip r:embed="rId3"/>
                <a:stretch>
                  <a:fillRect l="-519" t="-984" r="-593" b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66800" y="4953000"/>
            <a:ext cx="2667000" cy="304800"/>
          </a:xfrm>
          <a:prstGeom prst="rect">
            <a:avLst/>
          </a:prstGeom>
          <a:solidFill>
            <a:schemeClr val="accent5">
              <a:alpha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0150" y="5346879"/>
            <a:ext cx="3916389" cy="381000"/>
          </a:xfrm>
          <a:prstGeom prst="rect">
            <a:avLst/>
          </a:prstGeom>
          <a:solidFill>
            <a:schemeClr val="accent5">
              <a:alpha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Gradient Vector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</p:spPr>
            <p:txBody>
              <a:bodyPr/>
              <a:lstStyle/>
              <a:p>
                <a:r>
                  <a:rPr lang="en-US" sz="2000" dirty="0" smtClean="0"/>
                  <a:t>Discrete Morse function         discrete gradient vector field</a:t>
                </a:r>
              </a:p>
              <a:p>
                <a:pPr lvl="1"/>
                <a:endParaRPr lang="en-US" sz="1100" dirty="0" smtClean="0"/>
              </a:p>
              <a:p>
                <a:r>
                  <a:rPr lang="en-US" sz="2000" dirty="0" smtClean="0"/>
                  <a:t>A discrete Gradient Vector field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gradient field for Morse functions</a:t>
                </a:r>
              </a:p>
              <a:p>
                <a:pPr lvl="1"/>
                <a:r>
                  <a:rPr lang="en-US" sz="1800" dirty="0" smtClean="0"/>
                  <a:t>critical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/>
                  <a:t>-simplex </a:t>
                </a:r>
                <a14:m>
                  <m:oMath xmlns:m="http://schemas.openxmlformats.org/officeDocument/2006/math">
                    <m:r>
                      <a:rPr lang="en-US" sz="1800" i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/>
                  <a:t> index-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/>
                  <a:t> critical </a:t>
                </a:r>
                <a:r>
                  <a:rPr lang="en-US" sz="1800" dirty="0" smtClean="0"/>
                  <a:t>point</a:t>
                </a:r>
                <a:endParaRPr lang="en-US" sz="1800" dirty="0"/>
              </a:p>
              <a:p>
                <a:pPr lvl="1"/>
                <a:r>
                  <a:rPr lang="en-US" sz="1800" dirty="0" smtClean="0"/>
                  <a:t>critical edge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 smtClean="0"/>
                  <a:t> saddles for function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-</a:t>
                </a:r>
                <a:r>
                  <a:rPr lang="en-US" sz="1800" dirty="0" smtClean="0"/>
                  <a:t>stable manifolds: edge-triangle V-paths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solidFill>
                      <a:srgbClr val="700000"/>
                    </a:solidFill>
                  </a:rPr>
                  <a:t>-</a:t>
                </a:r>
                <a:r>
                  <a:rPr lang="en-US" sz="1800" dirty="0" smtClean="0">
                    <a:solidFill>
                      <a:srgbClr val="700000"/>
                    </a:solidFill>
                  </a:rPr>
                  <a:t>un</a:t>
                </a:r>
                <a:r>
                  <a:rPr lang="en-US" sz="1800" dirty="0">
                    <a:solidFill>
                      <a:srgbClr val="700000"/>
                    </a:solidFill>
                  </a:rPr>
                  <a:t>stable manifolds</a:t>
                </a:r>
                <a:r>
                  <a:rPr lang="en-US" sz="1800" dirty="0"/>
                  <a:t>: </a:t>
                </a:r>
                <a:r>
                  <a:rPr lang="en-US" sz="1800" dirty="0" smtClean="0"/>
                  <a:t>vertex-edge </a:t>
                </a:r>
                <a:r>
                  <a:rPr lang="en-US" sz="1800" dirty="0"/>
                  <a:t>V-paths </a:t>
                </a:r>
                <a:r>
                  <a:rPr lang="en-US" sz="1800" dirty="0" smtClean="0"/>
                  <a:t>(``valley ridges’’)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5105400"/>
              </a:xfrm>
              <a:blipFill rotWithShape="0">
                <a:blip r:embed="rId2"/>
                <a:stretch>
                  <a:fillRect l="-296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10000"/>
            <a:ext cx="3558585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521" y="4040584"/>
            <a:ext cx="2185358" cy="21649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Left-Right Arrow 4"/>
          <p:cNvSpPr/>
          <p:nvPr/>
        </p:nvSpPr>
        <p:spPr>
          <a:xfrm>
            <a:off x="3454879" y="1371600"/>
            <a:ext cx="457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via Morse Cancellation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Morse cancellation operation (to simplify the vector field): </a:t>
                </a:r>
              </a:p>
              <a:p>
                <a:pPr lvl="1"/>
                <a:r>
                  <a:rPr lang="en-US" sz="2400" dirty="0" smtClean="0"/>
                  <a:t>A pair of critical </a:t>
                </a:r>
                <a:r>
                  <a:rPr lang="en-US" sz="2400" dirty="0" err="1" smtClean="0"/>
                  <a:t>simplices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 smtClean="0"/>
                  <a:t> can be cancelled </a:t>
                </a:r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f there is a </a:t>
                </a:r>
                <a:r>
                  <a:rPr lang="en-US" dirty="0" smtClean="0">
                    <a:solidFill>
                      <a:srgbClr val="700000"/>
                    </a:solidFill>
                  </a:rPr>
                  <a:t>unique</a:t>
                </a:r>
                <a:r>
                  <a:rPr lang="en-US" dirty="0" smtClean="0"/>
                  <a:t> gradient path between them </a:t>
                </a:r>
              </a:p>
              <a:p>
                <a:pPr lvl="2"/>
                <a:r>
                  <a:rPr lang="en-US" dirty="0" smtClean="0"/>
                  <a:t>By reverting that gradient path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41265" y="3429000"/>
            <a:ext cx="5101740" cy="2576795"/>
            <a:chOff x="481885" y="4011773"/>
            <a:chExt cx="5101740" cy="25767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85" y="4028062"/>
              <a:ext cx="2238375" cy="22265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2895600" y="4988943"/>
              <a:ext cx="3048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4011773"/>
              <a:ext cx="2230825" cy="22428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764070" y="6359968"/>
                  <a:ext cx="226306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canceling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070" y="6359968"/>
                  <a:ext cx="2263060" cy="2286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36585" b="-60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6347540" y="3429000"/>
            <a:ext cx="2263060" cy="2534353"/>
            <a:chOff x="6188160" y="4011773"/>
            <a:chExt cx="2263060" cy="25343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0509" y="4011773"/>
              <a:ext cx="2138362" cy="21441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188160" y="6317526"/>
                  <a:ext cx="226306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 </m:t>
                      </m:r>
                    </m:oMath>
                  </a14:m>
                  <a:r>
                    <a:rPr lang="en-US" dirty="0" smtClean="0"/>
                    <a:t>not cancellable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160" y="6317526"/>
                  <a:ext cx="2263060" cy="2286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6585" b="-60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908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Morse cancellation of critical pairs simplify the discrete gradient vector fields</a:t>
                </a:r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hich further simplifies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-(un)stable manifolds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But which critical pairs should we cancel? 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ntuitively: less important ones corresponding to noise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Persistence homology </a:t>
                </a:r>
                <a:r>
                  <a:rPr lang="en-US" dirty="0"/>
                  <a:t>induced by the density function to guide the cancellation of critical </a:t>
                </a:r>
                <a:r>
                  <a:rPr lang="en-US" dirty="0" smtClean="0"/>
                  <a:t>pairs</a:t>
                </a:r>
              </a:p>
              <a:p>
                <a:pPr lvl="1"/>
                <a:r>
                  <a:rPr lang="en-US" dirty="0" smtClean="0"/>
                  <a:t>``persistence’’ capturing ``importance’’ of critical pairs</a:t>
                </a:r>
              </a:p>
              <a:p>
                <a:pPr lvl="1"/>
                <a:r>
                  <a:rPr lang="en-US" sz="1800" dirty="0">
                    <a:solidFill>
                      <a:srgbClr val="70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700000"/>
                    </a:solidFill>
                  </a:rPr>
                  <a:t>Edelsbrunner</a:t>
                </a:r>
                <a:r>
                  <a:rPr lang="en-US" sz="1800" dirty="0">
                    <a:solidFill>
                      <a:srgbClr val="7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700000"/>
                    </a:solidFill>
                  </a:rPr>
                  <a:t>Letscher</a:t>
                </a:r>
                <a:r>
                  <a:rPr lang="en-US" sz="1800" dirty="0">
                    <a:solidFill>
                      <a:srgbClr val="7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700000"/>
                    </a:solidFill>
                  </a:rPr>
                  <a:t>Zomorodian</a:t>
                </a:r>
                <a:r>
                  <a:rPr lang="en-US" sz="1800" dirty="0">
                    <a:solidFill>
                      <a:srgbClr val="700000"/>
                    </a:solidFill>
                  </a:rPr>
                  <a:t> 2002], [</a:t>
                </a:r>
                <a:r>
                  <a:rPr lang="en-US" sz="1800" dirty="0" err="1">
                    <a:solidFill>
                      <a:srgbClr val="700000"/>
                    </a:solidFill>
                  </a:rPr>
                  <a:t>Zomorodian</a:t>
                </a:r>
                <a:r>
                  <a:rPr lang="en-US" sz="1800" dirty="0">
                    <a:solidFill>
                      <a:srgbClr val="7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700000"/>
                    </a:solidFill>
                  </a:rPr>
                  <a:t>Carlsson</a:t>
                </a:r>
                <a:r>
                  <a:rPr lang="en-US" sz="1800" dirty="0">
                    <a:solidFill>
                      <a:srgbClr val="700000"/>
                    </a:solidFill>
                  </a:rPr>
                  <a:t> 2005], …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8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6177" y="1524000"/>
            <a:ext cx="8353023" cy="990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Some examples of analyzing / understanding (metric) graphs using topological ideas / algorithms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682240"/>
            <a:ext cx="8229600" cy="3794760"/>
          </a:xfrm>
        </p:spPr>
        <p:txBody>
          <a:bodyPr/>
          <a:lstStyle/>
          <a:p>
            <a:r>
              <a:rPr lang="en-US" dirty="0" smtClean="0"/>
              <a:t>Metric graph matching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ia persistence distortion </a:t>
            </a:r>
          </a:p>
          <a:p>
            <a:r>
              <a:rPr lang="en-US" dirty="0" smtClean="0"/>
              <a:t>Geometric graph reconstruction</a:t>
            </a:r>
          </a:p>
          <a:p>
            <a:pPr lvl="1"/>
            <a:r>
              <a:rPr lang="en-US" dirty="0" smtClean="0"/>
              <a:t>via discrete Morse theory</a:t>
            </a:r>
          </a:p>
          <a:p>
            <a:r>
              <a:rPr lang="en-US" dirty="0"/>
              <a:t>Understanding metric graphs</a:t>
            </a:r>
          </a:p>
          <a:p>
            <a:pPr lvl="1"/>
            <a:r>
              <a:rPr lang="en-US" dirty="0"/>
              <a:t>of persistence signature induced by the intrinsic </a:t>
            </a:r>
            <a:r>
              <a:rPr lang="en-US" dirty="0" err="1"/>
              <a:t>Cech</a:t>
            </a:r>
            <a:r>
              <a:rPr lang="en-US" dirty="0"/>
              <a:t> filtration </a:t>
            </a:r>
          </a:p>
        </p:txBody>
      </p:sp>
    </p:spTree>
    <p:extLst>
      <p:ext uri="{BB962C8B-B14F-4D97-AF65-F5344CB8AC3E}">
        <p14:creationId xmlns:p14="http://schemas.microsoft.com/office/powerpoint/2010/main" val="17144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131854" y="2460660"/>
            <a:ext cx="273026" cy="366351"/>
          </a:xfrm>
          <a:custGeom>
            <a:avLst/>
            <a:gdLst>
              <a:gd name="connsiteX0" fmla="*/ 2264 w 273026"/>
              <a:gd name="connsiteY0" fmla="*/ 18523 h 366351"/>
              <a:gd name="connsiteX1" fmla="*/ 40901 w 273026"/>
              <a:gd name="connsiteY1" fmla="*/ 166630 h 366351"/>
              <a:gd name="connsiteX2" fmla="*/ 79538 w 273026"/>
              <a:gd name="connsiteY2" fmla="*/ 295419 h 366351"/>
              <a:gd name="connsiteX3" fmla="*/ 221205 w 273026"/>
              <a:gd name="connsiteY3" fmla="*/ 366253 h 366351"/>
              <a:gd name="connsiteX4" fmla="*/ 272721 w 273026"/>
              <a:gd name="connsiteY4" fmla="*/ 308298 h 366351"/>
              <a:gd name="connsiteX5" fmla="*/ 201887 w 273026"/>
              <a:gd name="connsiteY5" fmla="*/ 205267 h 366351"/>
              <a:gd name="connsiteX6" fmla="*/ 150371 w 273026"/>
              <a:gd name="connsiteY6" fmla="*/ 82917 h 366351"/>
              <a:gd name="connsiteX7" fmla="*/ 111735 w 273026"/>
              <a:gd name="connsiteY7" fmla="*/ 12084 h 366351"/>
              <a:gd name="connsiteX8" fmla="*/ 2264 w 273026"/>
              <a:gd name="connsiteY8" fmla="*/ 18523 h 36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026" h="366351">
                <a:moveTo>
                  <a:pt x="2264" y="18523"/>
                </a:moveTo>
                <a:cubicBezTo>
                  <a:pt x="-9542" y="44281"/>
                  <a:pt x="28022" y="120481"/>
                  <a:pt x="40901" y="166630"/>
                </a:cubicBezTo>
                <a:cubicBezTo>
                  <a:pt x="53780" y="212779"/>
                  <a:pt x="49487" y="262149"/>
                  <a:pt x="79538" y="295419"/>
                </a:cubicBezTo>
                <a:cubicBezTo>
                  <a:pt x="109589" y="328690"/>
                  <a:pt x="189008" y="364107"/>
                  <a:pt x="221205" y="366253"/>
                </a:cubicBezTo>
                <a:cubicBezTo>
                  <a:pt x="253402" y="368399"/>
                  <a:pt x="275941" y="335129"/>
                  <a:pt x="272721" y="308298"/>
                </a:cubicBezTo>
                <a:cubicBezTo>
                  <a:pt x="269501" y="281467"/>
                  <a:pt x="222279" y="242830"/>
                  <a:pt x="201887" y="205267"/>
                </a:cubicBezTo>
                <a:cubicBezTo>
                  <a:pt x="181495" y="167704"/>
                  <a:pt x="165396" y="115114"/>
                  <a:pt x="150371" y="82917"/>
                </a:cubicBezTo>
                <a:cubicBezTo>
                  <a:pt x="135346" y="50720"/>
                  <a:pt x="129980" y="27109"/>
                  <a:pt x="111735" y="12084"/>
                </a:cubicBezTo>
                <a:cubicBezTo>
                  <a:pt x="93490" y="-2941"/>
                  <a:pt x="14070" y="-7235"/>
                  <a:pt x="2264" y="1852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373960" y="2820335"/>
            <a:ext cx="2053092" cy="2620236"/>
          </a:xfrm>
          <a:custGeom>
            <a:avLst/>
            <a:gdLst>
              <a:gd name="connsiteX0" fmla="*/ 94232 w 2053092"/>
              <a:gd name="connsiteY0" fmla="*/ 138 h 2620236"/>
              <a:gd name="connsiteX1" fmla="*/ 268096 w 2053092"/>
              <a:gd name="connsiteY1" fmla="*/ 77411 h 2620236"/>
              <a:gd name="connsiteX2" fmla="*/ 300294 w 2053092"/>
              <a:gd name="connsiteY2" fmla="*/ 161124 h 2620236"/>
              <a:gd name="connsiteX3" fmla="*/ 229460 w 2053092"/>
              <a:gd name="connsiteY3" fmla="*/ 283473 h 2620236"/>
              <a:gd name="connsiteX4" fmla="*/ 177944 w 2053092"/>
              <a:gd name="connsiteY4" fmla="*/ 412262 h 2620236"/>
              <a:gd name="connsiteX5" fmla="*/ 177944 w 2053092"/>
              <a:gd name="connsiteY5" fmla="*/ 599006 h 2620236"/>
              <a:gd name="connsiteX6" fmla="*/ 210141 w 2053092"/>
              <a:gd name="connsiteY6" fmla="*/ 1107721 h 2620236"/>
              <a:gd name="connsiteX7" fmla="*/ 467719 w 2053092"/>
              <a:gd name="connsiteY7" fmla="*/ 1919090 h 2620236"/>
              <a:gd name="connsiteX8" fmla="*/ 1066586 w 2053092"/>
              <a:gd name="connsiteY8" fmla="*/ 2479321 h 2620236"/>
              <a:gd name="connsiteX9" fmla="*/ 1697651 w 2053092"/>
              <a:gd name="connsiteY9" fmla="*/ 2447124 h 2620236"/>
              <a:gd name="connsiteX10" fmla="*/ 1974547 w 2053092"/>
              <a:gd name="connsiteY10" fmla="*/ 2414927 h 2620236"/>
              <a:gd name="connsiteX11" fmla="*/ 2051820 w 2053092"/>
              <a:gd name="connsiteY11" fmla="*/ 2511519 h 2620236"/>
              <a:gd name="connsiteX12" fmla="*/ 1929471 w 2053092"/>
              <a:gd name="connsiteY12" fmla="*/ 2575913 h 2620236"/>
              <a:gd name="connsiteX13" fmla="*/ 1504468 w 2053092"/>
              <a:gd name="connsiteY13" fmla="*/ 2601671 h 2620236"/>
              <a:gd name="connsiteX14" fmla="*/ 1021510 w 2053092"/>
              <a:gd name="connsiteY14" fmla="*/ 2614550 h 2620236"/>
              <a:gd name="connsiteX15" fmla="*/ 712417 w 2053092"/>
              <a:gd name="connsiteY15" fmla="*/ 2505079 h 2620236"/>
              <a:gd name="connsiteX16" fmla="*/ 268096 w 2053092"/>
              <a:gd name="connsiteY16" fmla="*/ 1944848 h 2620236"/>
              <a:gd name="connsiteX17" fmla="*/ 94232 w 2053092"/>
              <a:gd name="connsiteY17" fmla="*/ 1333102 h 2620236"/>
              <a:gd name="connsiteX18" fmla="*/ 4079 w 2053092"/>
              <a:gd name="connsiteY18" fmla="*/ 470217 h 2620236"/>
              <a:gd name="connsiteX19" fmla="*/ 23398 w 2053092"/>
              <a:gd name="connsiteY19" fmla="*/ 96730 h 2620236"/>
              <a:gd name="connsiteX20" fmla="*/ 94232 w 2053092"/>
              <a:gd name="connsiteY20" fmla="*/ 138 h 262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3092" h="2620236">
                <a:moveTo>
                  <a:pt x="94232" y="138"/>
                </a:moveTo>
                <a:cubicBezTo>
                  <a:pt x="135015" y="-3082"/>
                  <a:pt x="233752" y="50580"/>
                  <a:pt x="268096" y="77411"/>
                </a:cubicBezTo>
                <a:cubicBezTo>
                  <a:pt x="302440" y="104242"/>
                  <a:pt x="306733" y="126780"/>
                  <a:pt x="300294" y="161124"/>
                </a:cubicBezTo>
                <a:cubicBezTo>
                  <a:pt x="293855" y="195468"/>
                  <a:pt x="249852" y="241617"/>
                  <a:pt x="229460" y="283473"/>
                </a:cubicBezTo>
                <a:cubicBezTo>
                  <a:pt x="209068" y="325329"/>
                  <a:pt x="186530" y="359673"/>
                  <a:pt x="177944" y="412262"/>
                </a:cubicBezTo>
                <a:cubicBezTo>
                  <a:pt x="169358" y="464851"/>
                  <a:pt x="172578" y="483096"/>
                  <a:pt x="177944" y="599006"/>
                </a:cubicBezTo>
                <a:cubicBezTo>
                  <a:pt x="183310" y="714916"/>
                  <a:pt x="161845" y="887707"/>
                  <a:pt x="210141" y="1107721"/>
                </a:cubicBezTo>
                <a:cubicBezTo>
                  <a:pt x="258437" y="1327735"/>
                  <a:pt x="324978" y="1690490"/>
                  <a:pt x="467719" y="1919090"/>
                </a:cubicBezTo>
                <a:cubicBezTo>
                  <a:pt x="610460" y="2147690"/>
                  <a:pt x="861597" y="2391315"/>
                  <a:pt x="1066586" y="2479321"/>
                </a:cubicBezTo>
                <a:cubicBezTo>
                  <a:pt x="1271575" y="2567327"/>
                  <a:pt x="1546324" y="2457856"/>
                  <a:pt x="1697651" y="2447124"/>
                </a:cubicBezTo>
                <a:cubicBezTo>
                  <a:pt x="1848978" y="2436392"/>
                  <a:pt x="1915519" y="2404195"/>
                  <a:pt x="1974547" y="2414927"/>
                </a:cubicBezTo>
                <a:cubicBezTo>
                  <a:pt x="2033575" y="2425659"/>
                  <a:pt x="2059333" y="2484688"/>
                  <a:pt x="2051820" y="2511519"/>
                </a:cubicBezTo>
                <a:cubicBezTo>
                  <a:pt x="2044307" y="2538350"/>
                  <a:pt x="2020696" y="2560888"/>
                  <a:pt x="1929471" y="2575913"/>
                </a:cubicBezTo>
                <a:cubicBezTo>
                  <a:pt x="1838246" y="2590938"/>
                  <a:pt x="1655795" y="2595232"/>
                  <a:pt x="1504468" y="2601671"/>
                </a:cubicBezTo>
                <a:cubicBezTo>
                  <a:pt x="1353141" y="2608111"/>
                  <a:pt x="1153518" y="2630649"/>
                  <a:pt x="1021510" y="2614550"/>
                </a:cubicBezTo>
                <a:cubicBezTo>
                  <a:pt x="889502" y="2598451"/>
                  <a:pt x="837986" y="2616696"/>
                  <a:pt x="712417" y="2505079"/>
                </a:cubicBezTo>
                <a:cubicBezTo>
                  <a:pt x="586848" y="2393462"/>
                  <a:pt x="371127" y="2140177"/>
                  <a:pt x="268096" y="1944848"/>
                </a:cubicBezTo>
                <a:cubicBezTo>
                  <a:pt x="165065" y="1749519"/>
                  <a:pt x="138235" y="1578874"/>
                  <a:pt x="94232" y="1333102"/>
                </a:cubicBezTo>
                <a:cubicBezTo>
                  <a:pt x="50229" y="1087330"/>
                  <a:pt x="15885" y="676279"/>
                  <a:pt x="4079" y="470217"/>
                </a:cubicBezTo>
                <a:cubicBezTo>
                  <a:pt x="-7727" y="264155"/>
                  <a:pt x="8373" y="167564"/>
                  <a:pt x="23398" y="96730"/>
                </a:cubicBezTo>
                <a:cubicBezTo>
                  <a:pt x="38423" y="25896"/>
                  <a:pt x="53449" y="3358"/>
                  <a:pt x="94232" y="1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69754" y="2987728"/>
            <a:ext cx="207220" cy="451730"/>
          </a:xfrm>
          <a:custGeom>
            <a:avLst/>
            <a:gdLst>
              <a:gd name="connsiteX0" fmla="*/ 1091 w 207220"/>
              <a:gd name="connsiteY0" fmla="*/ 380097 h 451730"/>
              <a:gd name="connsiteX1" fmla="*/ 39728 w 207220"/>
              <a:gd name="connsiteY1" fmla="*/ 186914 h 451730"/>
              <a:gd name="connsiteX2" fmla="*/ 78364 w 207220"/>
              <a:gd name="connsiteY2" fmla="*/ 71004 h 451730"/>
              <a:gd name="connsiteX3" fmla="*/ 174956 w 207220"/>
              <a:gd name="connsiteY3" fmla="*/ 171 h 451730"/>
              <a:gd name="connsiteX4" fmla="*/ 207153 w 207220"/>
              <a:gd name="connsiteY4" fmla="*/ 90323 h 451730"/>
              <a:gd name="connsiteX5" fmla="*/ 168516 w 207220"/>
              <a:gd name="connsiteY5" fmla="*/ 231990 h 451730"/>
              <a:gd name="connsiteX6" fmla="*/ 142759 w 207220"/>
              <a:gd name="connsiteY6" fmla="*/ 380097 h 451730"/>
              <a:gd name="connsiteX7" fmla="*/ 84804 w 207220"/>
              <a:gd name="connsiteY7" fmla="*/ 450931 h 451730"/>
              <a:gd name="connsiteX8" fmla="*/ 1091 w 207220"/>
              <a:gd name="connsiteY8" fmla="*/ 380097 h 4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220" h="451730">
                <a:moveTo>
                  <a:pt x="1091" y="380097"/>
                </a:moveTo>
                <a:cubicBezTo>
                  <a:pt x="-6422" y="336094"/>
                  <a:pt x="26849" y="238429"/>
                  <a:pt x="39728" y="186914"/>
                </a:cubicBezTo>
                <a:cubicBezTo>
                  <a:pt x="52607" y="135399"/>
                  <a:pt x="55826" y="102128"/>
                  <a:pt x="78364" y="71004"/>
                </a:cubicBezTo>
                <a:cubicBezTo>
                  <a:pt x="100902" y="39880"/>
                  <a:pt x="153491" y="-3049"/>
                  <a:pt x="174956" y="171"/>
                </a:cubicBezTo>
                <a:cubicBezTo>
                  <a:pt x="196421" y="3391"/>
                  <a:pt x="208226" y="51687"/>
                  <a:pt x="207153" y="90323"/>
                </a:cubicBezTo>
                <a:cubicBezTo>
                  <a:pt x="206080" y="128959"/>
                  <a:pt x="179248" y="183695"/>
                  <a:pt x="168516" y="231990"/>
                </a:cubicBezTo>
                <a:cubicBezTo>
                  <a:pt x="157784" y="280285"/>
                  <a:pt x="156711" y="343607"/>
                  <a:pt x="142759" y="380097"/>
                </a:cubicBezTo>
                <a:cubicBezTo>
                  <a:pt x="128807" y="416587"/>
                  <a:pt x="105196" y="444491"/>
                  <a:pt x="84804" y="450931"/>
                </a:cubicBezTo>
                <a:cubicBezTo>
                  <a:pt x="64412" y="457371"/>
                  <a:pt x="8604" y="424100"/>
                  <a:pt x="1091" y="38009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96643" y="3053933"/>
            <a:ext cx="210573" cy="263102"/>
          </a:xfrm>
          <a:custGeom>
            <a:avLst/>
            <a:gdLst>
              <a:gd name="connsiteX0" fmla="*/ 337 w 210573"/>
              <a:gd name="connsiteY0" fmla="*/ 185104 h 263102"/>
              <a:gd name="connsiteX1" fmla="*/ 64732 w 210573"/>
              <a:gd name="connsiteY1" fmla="*/ 69194 h 263102"/>
              <a:gd name="connsiteX2" fmla="*/ 187081 w 210573"/>
              <a:gd name="connsiteY2" fmla="*/ 4799 h 263102"/>
              <a:gd name="connsiteX3" fmla="*/ 206399 w 210573"/>
              <a:gd name="connsiteY3" fmla="*/ 17678 h 263102"/>
              <a:gd name="connsiteX4" fmla="*/ 206399 w 210573"/>
              <a:gd name="connsiteY4" fmla="*/ 120709 h 263102"/>
              <a:gd name="connsiteX5" fmla="*/ 161323 w 210573"/>
              <a:gd name="connsiteY5" fmla="*/ 178664 h 263102"/>
              <a:gd name="connsiteX6" fmla="*/ 90489 w 210573"/>
              <a:gd name="connsiteY6" fmla="*/ 262377 h 263102"/>
              <a:gd name="connsiteX7" fmla="*/ 337 w 210573"/>
              <a:gd name="connsiteY7" fmla="*/ 185104 h 26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573" h="263102">
                <a:moveTo>
                  <a:pt x="337" y="185104"/>
                </a:moveTo>
                <a:cubicBezTo>
                  <a:pt x="-3956" y="152907"/>
                  <a:pt x="33608" y="99245"/>
                  <a:pt x="64732" y="69194"/>
                </a:cubicBezTo>
                <a:cubicBezTo>
                  <a:pt x="95856" y="39143"/>
                  <a:pt x="163470" y="13385"/>
                  <a:pt x="187081" y="4799"/>
                </a:cubicBezTo>
                <a:cubicBezTo>
                  <a:pt x="210692" y="-3787"/>
                  <a:pt x="203179" y="-1640"/>
                  <a:pt x="206399" y="17678"/>
                </a:cubicBezTo>
                <a:cubicBezTo>
                  <a:pt x="209619" y="36996"/>
                  <a:pt x="213912" y="93878"/>
                  <a:pt x="206399" y="120709"/>
                </a:cubicBezTo>
                <a:cubicBezTo>
                  <a:pt x="198886" y="147540"/>
                  <a:pt x="180641" y="155053"/>
                  <a:pt x="161323" y="178664"/>
                </a:cubicBezTo>
                <a:cubicBezTo>
                  <a:pt x="142005" y="202275"/>
                  <a:pt x="116247" y="254864"/>
                  <a:pt x="90489" y="262377"/>
                </a:cubicBezTo>
                <a:cubicBezTo>
                  <a:pt x="64731" y="269890"/>
                  <a:pt x="4630" y="217301"/>
                  <a:pt x="337" y="18510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55444" y="3357129"/>
            <a:ext cx="645369" cy="1782311"/>
          </a:xfrm>
          <a:custGeom>
            <a:avLst/>
            <a:gdLst>
              <a:gd name="connsiteX0" fmla="*/ 1390 w 645369"/>
              <a:gd name="connsiteY0" fmla="*/ 1710708 h 1782311"/>
              <a:gd name="connsiteX1" fmla="*/ 65784 w 645369"/>
              <a:gd name="connsiteY1" fmla="*/ 1382296 h 1782311"/>
              <a:gd name="connsiteX2" fmla="*/ 168815 w 645369"/>
              <a:gd name="connsiteY2" fmla="*/ 1124719 h 1782311"/>
              <a:gd name="connsiteX3" fmla="*/ 284725 w 645369"/>
              <a:gd name="connsiteY3" fmla="*/ 577367 h 1782311"/>
              <a:gd name="connsiteX4" fmla="*/ 368438 w 645369"/>
              <a:gd name="connsiteY4" fmla="*/ 184561 h 1782311"/>
              <a:gd name="connsiteX5" fmla="*/ 465029 w 645369"/>
              <a:gd name="connsiteY5" fmla="*/ 17136 h 1782311"/>
              <a:gd name="connsiteX6" fmla="*/ 600257 w 645369"/>
              <a:gd name="connsiteY6" fmla="*/ 17136 h 1782311"/>
              <a:gd name="connsiteX7" fmla="*/ 645333 w 645369"/>
              <a:gd name="connsiteY7" fmla="*/ 120167 h 1782311"/>
              <a:gd name="connsiteX8" fmla="*/ 606697 w 645369"/>
              <a:gd name="connsiteY8" fmla="*/ 281153 h 1782311"/>
              <a:gd name="connsiteX9" fmla="*/ 542302 w 645369"/>
              <a:gd name="connsiteY9" fmla="*/ 622443 h 1782311"/>
              <a:gd name="connsiteX10" fmla="*/ 458590 w 645369"/>
              <a:gd name="connsiteY10" fmla="*/ 1111840 h 1782311"/>
              <a:gd name="connsiteX11" fmla="*/ 394195 w 645369"/>
              <a:gd name="connsiteY11" fmla="*/ 1350099 h 1782311"/>
              <a:gd name="connsiteX12" fmla="*/ 316922 w 645369"/>
              <a:gd name="connsiteY12" fmla="*/ 1639874 h 1782311"/>
              <a:gd name="connsiteX13" fmla="*/ 168815 w 645369"/>
              <a:gd name="connsiteY13" fmla="*/ 1762223 h 1782311"/>
              <a:gd name="connsiteX14" fmla="*/ 85102 w 645369"/>
              <a:gd name="connsiteY14" fmla="*/ 1781541 h 1782311"/>
              <a:gd name="connsiteX15" fmla="*/ 27148 w 645369"/>
              <a:gd name="connsiteY15" fmla="*/ 1755784 h 1782311"/>
              <a:gd name="connsiteX16" fmla="*/ 1390 w 645369"/>
              <a:gd name="connsiteY16" fmla="*/ 1710708 h 178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5369" h="1782311">
                <a:moveTo>
                  <a:pt x="1390" y="1710708"/>
                </a:moveTo>
                <a:cubicBezTo>
                  <a:pt x="7829" y="1648460"/>
                  <a:pt x="37880" y="1479961"/>
                  <a:pt x="65784" y="1382296"/>
                </a:cubicBezTo>
                <a:cubicBezTo>
                  <a:pt x="93688" y="1284631"/>
                  <a:pt x="132325" y="1258874"/>
                  <a:pt x="168815" y="1124719"/>
                </a:cubicBezTo>
                <a:cubicBezTo>
                  <a:pt x="205305" y="990564"/>
                  <a:pt x="251455" y="734060"/>
                  <a:pt x="284725" y="577367"/>
                </a:cubicBezTo>
                <a:cubicBezTo>
                  <a:pt x="317995" y="420674"/>
                  <a:pt x="338387" y="277933"/>
                  <a:pt x="368438" y="184561"/>
                </a:cubicBezTo>
                <a:cubicBezTo>
                  <a:pt x="398489" y="91189"/>
                  <a:pt x="426393" y="45040"/>
                  <a:pt x="465029" y="17136"/>
                </a:cubicBezTo>
                <a:cubicBezTo>
                  <a:pt x="503665" y="-10768"/>
                  <a:pt x="570206" y="-36"/>
                  <a:pt x="600257" y="17136"/>
                </a:cubicBezTo>
                <a:cubicBezTo>
                  <a:pt x="630308" y="34308"/>
                  <a:pt x="644260" y="76164"/>
                  <a:pt x="645333" y="120167"/>
                </a:cubicBezTo>
                <a:cubicBezTo>
                  <a:pt x="646406" y="164170"/>
                  <a:pt x="623869" y="197440"/>
                  <a:pt x="606697" y="281153"/>
                </a:cubicBezTo>
                <a:cubicBezTo>
                  <a:pt x="589525" y="364866"/>
                  <a:pt x="566987" y="483995"/>
                  <a:pt x="542302" y="622443"/>
                </a:cubicBezTo>
                <a:cubicBezTo>
                  <a:pt x="517617" y="760891"/>
                  <a:pt x="483274" y="990564"/>
                  <a:pt x="458590" y="1111840"/>
                </a:cubicBezTo>
                <a:cubicBezTo>
                  <a:pt x="433906" y="1233116"/>
                  <a:pt x="417806" y="1262093"/>
                  <a:pt x="394195" y="1350099"/>
                </a:cubicBezTo>
                <a:cubicBezTo>
                  <a:pt x="370584" y="1438105"/>
                  <a:pt x="354485" y="1571187"/>
                  <a:pt x="316922" y="1639874"/>
                </a:cubicBezTo>
                <a:cubicBezTo>
                  <a:pt x="279359" y="1708561"/>
                  <a:pt x="207452" y="1738612"/>
                  <a:pt x="168815" y="1762223"/>
                </a:cubicBezTo>
                <a:cubicBezTo>
                  <a:pt x="130178" y="1785834"/>
                  <a:pt x="108713" y="1782614"/>
                  <a:pt x="85102" y="1781541"/>
                </a:cubicBezTo>
                <a:cubicBezTo>
                  <a:pt x="61491" y="1780468"/>
                  <a:pt x="42173" y="1767589"/>
                  <a:pt x="27148" y="1755784"/>
                </a:cubicBezTo>
                <a:cubicBezTo>
                  <a:pt x="12123" y="1743979"/>
                  <a:pt x="-5049" y="1772956"/>
                  <a:pt x="1390" y="171070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074818" y="4067951"/>
            <a:ext cx="286064" cy="335521"/>
          </a:xfrm>
          <a:custGeom>
            <a:avLst/>
            <a:gdLst>
              <a:gd name="connsiteX0" fmla="*/ 38 w 286064"/>
              <a:gd name="connsiteY0" fmla="*/ 270650 h 335521"/>
              <a:gd name="connsiteX1" fmla="*/ 38675 w 286064"/>
              <a:gd name="connsiteY1" fmla="*/ 161180 h 335521"/>
              <a:gd name="connsiteX2" fmla="*/ 109509 w 286064"/>
              <a:gd name="connsiteY2" fmla="*/ 77467 h 335521"/>
              <a:gd name="connsiteX3" fmla="*/ 231858 w 286064"/>
              <a:gd name="connsiteY3" fmla="*/ 194 h 335521"/>
              <a:gd name="connsiteX4" fmla="*/ 276934 w 286064"/>
              <a:gd name="connsiteY4" fmla="*/ 58149 h 335521"/>
              <a:gd name="connsiteX5" fmla="*/ 276934 w 286064"/>
              <a:gd name="connsiteY5" fmla="*/ 141861 h 335521"/>
              <a:gd name="connsiteX6" fmla="*/ 180343 w 286064"/>
              <a:gd name="connsiteY6" fmla="*/ 232013 h 335521"/>
              <a:gd name="connsiteX7" fmla="*/ 109509 w 286064"/>
              <a:gd name="connsiteY7" fmla="*/ 328605 h 335521"/>
              <a:gd name="connsiteX8" fmla="*/ 45114 w 286064"/>
              <a:gd name="connsiteY8" fmla="*/ 322166 h 335521"/>
              <a:gd name="connsiteX9" fmla="*/ 38 w 286064"/>
              <a:gd name="connsiteY9" fmla="*/ 270650 h 33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064" h="335521">
                <a:moveTo>
                  <a:pt x="38" y="270650"/>
                </a:moveTo>
                <a:cubicBezTo>
                  <a:pt x="-1035" y="243819"/>
                  <a:pt x="20430" y="193377"/>
                  <a:pt x="38675" y="161180"/>
                </a:cubicBezTo>
                <a:cubicBezTo>
                  <a:pt x="56920" y="128983"/>
                  <a:pt x="77312" y="104298"/>
                  <a:pt x="109509" y="77467"/>
                </a:cubicBezTo>
                <a:cubicBezTo>
                  <a:pt x="141706" y="50636"/>
                  <a:pt x="203954" y="3414"/>
                  <a:pt x="231858" y="194"/>
                </a:cubicBezTo>
                <a:cubicBezTo>
                  <a:pt x="259762" y="-3026"/>
                  <a:pt x="269421" y="34538"/>
                  <a:pt x="276934" y="58149"/>
                </a:cubicBezTo>
                <a:cubicBezTo>
                  <a:pt x="284447" y="81760"/>
                  <a:pt x="293033" y="112884"/>
                  <a:pt x="276934" y="141861"/>
                </a:cubicBezTo>
                <a:cubicBezTo>
                  <a:pt x="260835" y="170838"/>
                  <a:pt x="208247" y="200889"/>
                  <a:pt x="180343" y="232013"/>
                </a:cubicBezTo>
                <a:cubicBezTo>
                  <a:pt x="152439" y="263137"/>
                  <a:pt x="132047" y="313580"/>
                  <a:pt x="109509" y="328605"/>
                </a:cubicBezTo>
                <a:cubicBezTo>
                  <a:pt x="86971" y="343630"/>
                  <a:pt x="59066" y="330752"/>
                  <a:pt x="45114" y="322166"/>
                </a:cubicBezTo>
                <a:cubicBezTo>
                  <a:pt x="31162" y="313580"/>
                  <a:pt x="1111" y="297481"/>
                  <a:pt x="38" y="27065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40346" y="2379265"/>
            <a:ext cx="4636394" cy="3775869"/>
          </a:xfrm>
          <a:custGeom>
            <a:avLst/>
            <a:gdLst>
              <a:gd name="connsiteX0" fmla="*/ 0 w 7604974"/>
              <a:gd name="connsiteY0" fmla="*/ 4282438 h 4282438"/>
              <a:gd name="connsiteX1" fmla="*/ 257577 w 7604974"/>
              <a:gd name="connsiteY1" fmla="*/ 4057058 h 4282438"/>
              <a:gd name="connsiteX2" fmla="*/ 540912 w 7604974"/>
              <a:gd name="connsiteY2" fmla="*/ 3271446 h 4282438"/>
              <a:gd name="connsiteX3" fmla="*/ 856445 w 7604974"/>
              <a:gd name="connsiteY3" fmla="*/ 1693784 h 4282438"/>
              <a:gd name="connsiteX4" fmla="*/ 1159098 w 7604974"/>
              <a:gd name="connsiteY4" fmla="*/ 753627 h 4282438"/>
              <a:gd name="connsiteX5" fmla="*/ 1287887 w 7604974"/>
              <a:gd name="connsiteY5" fmla="*/ 766506 h 4282438"/>
              <a:gd name="connsiteX6" fmla="*/ 1378039 w 7604974"/>
              <a:gd name="connsiteY6" fmla="*/ 959689 h 4282438"/>
              <a:gd name="connsiteX7" fmla="*/ 1455312 w 7604974"/>
              <a:gd name="connsiteY7" fmla="*/ 895294 h 4282438"/>
              <a:gd name="connsiteX8" fmla="*/ 1526146 w 7604974"/>
              <a:gd name="connsiteY8" fmla="*/ 837339 h 4282438"/>
              <a:gd name="connsiteX9" fmla="*/ 1590540 w 7604974"/>
              <a:gd name="connsiteY9" fmla="*/ 979007 h 4282438"/>
              <a:gd name="connsiteX10" fmla="*/ 1648495 w 7604974"/>
              <a:gd name="connsiteY10" fmla="*/ 1062720 h 4282438"/>
              <a:gd name="connsiteX11" fmla="*/ 1745087 w 7604974"/>
              <a:gd name="connsiteY11" fmla="*/ 779384 h 4282438"/>
              <a:gd name="connsiteX12" fmla="*/ 2009104 w 7604974"/>
              <a:gd name="connsiteY12" fmla="*/ 1300979 h 4282438"/>
              <a:gd name="connsiteX13" fmla="*/ 2125014 w 7604974"/>
              <a:gd name="connsiteY13" fmla="*/ 1957801 h 4282438"/>
              <a:gd name="connsiteX14" fmla="*/ 2202287 w 7604974"/>
              <a:gd name="connsiteY14" fmla="*/ 2176742 h 4282438"/>
              <a:gd name="connsiteX15" fmla="*/ 2273121 w 7604974"/>
              <a:gd name="connsiteY15" fmla="*/ 2144545 h 4282438"/>
              <a:gd name="connsiteX16" fmla="*/ 2337515 w 7604974"/>
              <a:gd name="connsiteY16" fmla="*/ 2105908 h 4282438"/>
              <a:gd name="connsiteX17" fmla="*/ 2401909 w 7604974"/>
              <a:gd name="connsiteY17" fmla="*/ 2305531 h 4282438"/>
              <a:gd name="connsiteX18" fmla="*/ 2582214 w 7604974"/>
              <a:gd name="connsiteY18" fmla="*/ 2917277 h 4282438"/>
              <a:gd name="connsiteX19" fmla="*/ 2743200 w 7604974"/>
              <a:gd name="connsiteY19" fmla="*/ 2820686 h 4282438"/>
              <a:gd name="connsiteX20" fmla="*/ 2994338 w 7604974"/>
              <a:gd name="connsiteY20" fmla="*/ 2350607 h 4282438"/>
              <a:gd name="connsiteX21" fmla="*/ 3277673 w 7604974"/>
              <a:gd name="connsiteY21" fmla="*/ 1397570 h 4282438"/>
              <a:gd name="connsiteX22" fmla="*/ 3438659 w 7604974"/>
              <a:gd name="connsiteY22" fmla="*/ 1307418 h 4282438"/>
              <a:gd name="connsiteX23" fmla="*/ 3586766 w 7604974"/>
              <a:gd name="connsiteY23" fmla="*/ 1732421 h 4282438"/>
              <a:gd name="connsiteX24" fmla="*/ 3779949 w 7604974"/>
              <a:gd name="connsiteY24" fmla="*/ 3007430 h 4282438"/>
              <a:gd name="connsiteX25" fmla="*/ 3934495 w 7604974"/>
              <a:gd name="connsiteY25" fmla="*/ 3310083 h 4282438"/>
              <a:gd name="connsiteX26" fmla="*/ 4121239 w 7604974"/>
              <a:gd name="connsiteY26" fmla="*/ 3322962 h 4282438"/>
              <a:gd name="connsiteX27" fmla="*/ 4301543 w 7604974"/>
              <a:gd name="connsiteY27" fmla="*/ 3046066 h 4282438"/>
              <a:gd name="connsiteX28" fmla="*/ 4443211 w 7604974"/>
              <a:gd name="connsiteY28" fmla="*/ 2788489 h 4282438"/>
              <a:gd name="connsiteX29" fmla="*/ 5003442 w 7604974"/>
              <a:gd name="connsiteY29" fmla="*/ 1545677 h 4282438"/>
              <a:gd name="connsiteX30" fmla="*/ 5177307 w 7604974"/>
              <a:gd name="connsiteY30" fmla="*/ 914613 h 4282438"/>
              <a:gd name="connsiteX31" fmla="*/ 5364050 w 7604974"/>
              <a:gd name="connsiteY31" fmla="*/ 309306 h 4282438"/>
              <a:gd name="connsiteX32" fmla="*/ 5499279 w 7604974"/>
              <a:gd name="connsiteY32" fmla="*/ 193396 h 4282438"/>
              <a:gd name="connsiteX33" fmla="*/ 5570112 w 7604974"/>
              <a:gd name="connsiteY33" fmla="*/ 335063 h 4282438"/>
              <a:gd name="connsiteX34" fmla="*/ 5673143 w 7604974"/>
              <a:gd name="connsiteY34" fmla="*/ 393018 h 4282438"/>
              <a:gd name="connsiteX35" fmla="*/ 5801932 w 7604974"/>
              <a:gd name="connsiteY35" fmla="*/ 251351 h 4282438"/>
              <a:gd name="connsiteX36" fmla="*/ 5950039 w 7604974"/>
              <a:gd name="connsiteY36" fmla="*/ 213 h 4282438"/>
              <a:gd name="connsiteX37" fmla="*/ 6111025 w 7604974"/>
              <a:gd name="connsiteY37" fmla="*/ 296427 h 4282438"/>
              <a:gd name="connsiteX38" fmla="*/ 6368602 w 7604974"/>
              <a:gd name="connsiteY38" fmla="*/ 1159311 h 4282438"/>
              <a:gd name="connsiteX39" fmla="*/ 6664817 w 7604974"/>
              <a:gd name="connsiteY39" fmla="*/ 2743413 h 4282438"/>
              <a:gd name="connsiteX40" fmla="*/ 7012546 w 7604974"/>
              <a:gd name="connsiteY40" fmla="*/ 3715768 h 4282438"/>
              <a:gd name="connsiteX41" fmla="*/ 7295881 w 7604974"/>
              <a:gd name="connsiteY41" fmla="*/ 4095694 h 4282438"/>
              <a:gd name="connsiteX42" fmla="*/ 7604974 w 7604974"/>
              <a:gd name="connsiteY42" fmla="*/ 4275999 h 4282438"/>
              <a:gd name="connsiteX43" fmla="*/ 7604974 w 7604974"/>
              <a:gd name="connsiteY43" fmla="*/ 4275999 h 428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04974" h="4282438">
                <a:moveTo>
                  <a:pt x="0" y="4282438"/>
                </a:moveTo>
                <a:cubicBezTo>
                  <a:pt x="83712" y="4253997"/>
                  <a:pt x="167425" y="4225557"/>
                  <a:pt x="257577" y="4057058"/>
                </a:cubicBezTo>
                <a:cubicBezTo>
                  <a:pt x="347729" y="3888559"/>
                  <a:pt x="441101" y="3665325"/>
                  <a:pt x="540912" y="3271446"/>
                </a:cubicBezTo>
                <a:cubicBezTo>
                  <a:pt x="640723" y="2877567"/>
                  <a:pt x="753414" y="2113420"/>
                  <a:pt x="856445" y="1693784"/>
                </a:cubicBezTo>
                <a:cubicBezTo>
                  <a:pt x="959476" y="1274148"/>
                  <a:pt x="1087191" y="908173"/>
                  <a:pt x="1159098" y="753627"/>
                </a:cubicBezTo>
                <a:cubicBezTo>
                  <a:pt x="1231005" y="599081"/>
                  <a:pt x="1251397" y="732162"/>
                  <a:pt x="1287887" y="766506"/>
                </a:cubicBezTo>
                <a:cubicBezTo>
                  <a:pt x="1324377" y="800850"/>
                  <a:pt x="1350135" y="938224"/>
                  <a:pt x="1378039" y="959689"/>
                </a:cubicBezTo>
                <a:cubicBezTo>
                  <a:pt x="1405943" y="981154"/>
                  <a:pt x="1455312" y="895294"/>
                  <a:pt x="1455312" y="895294"/>
                </a:cubicBezTo>
                <a:cubicBezTo>
                  <a:pt x="1479996" y="874902"/>
                  <a:pt x="1503608" y="823387"/>
                  <a:pt x="1526146" y="837339"/>
                </a:cubicBezTo>
                <a:cubicBezTo>
                  <a:pt x="1548684" y="851291"/>
                  <a:pt x="1570149" y="941443"/>
                  <a:pt x="1590540" y="979007"/>
                </a:cubicBezTo>
                <a:cubicBezTo>
                  <a:pt x="1610932" y="1016570"/>
                  <a:pt x="1622737" y="1095990"/>
                  <a:pt x="1648495" y="1062720"/>
                </a:cubicBezTo>
                <a:cubicBezTo>
                  <a:pt x="1674253" y="1029449"/>
                  <a:pt x="1684985" y="739674"/>
                  <a:pt x="1745087" y="779384"/>
                </a:cubicBezTo>
                <a:cubicBezTo>
                  <a:pt x="1805189" y="819094"/>
                  <a:pt x="1945783" y="1104576"/>
                  <a:pt x="2009104" y="1300979"/>
                </a:cubicBezTo>
                <a:cubicBezTo>
                  <a:pt x="2072425" y="1497382"/>
                  <a:pt x="2092817" y="1811841"/>
                  <a:pt x="2125014" y="1957801"/>
                </a:cubicBezTo>
                <a:cubicBezTo>
                  <a:pt x="2157211" y="2103761"/>
                  <a:pt x="2177603" y="2145618"/>
                  <a:pt x="2202287" y="2176742"/>
                </a:cubicBezTo>
                <a:cubicBezTo>
                  <a:pt x="2226972" y="2207866"/>
                  <a:pt x="2250583" y="2156351"/>
                  <a:pt x="2273121" y="2144545"/>
                </a:cubicBezTo>
                <a:cubicBezTo>
                  <a:pt x="2295659" y="2132739"/>
                  <a:pt x="2316050" y="2079077"/>
                  <a:pt x="2337515" y="2105908"/>
                </a:cubicBezTo>
                <a:cubicBezTo>
                  <a:pt x="2358980" y="2132739"/>
                  <a:pt x="2361126" y="2170303"/>
                  <a:pt x="2401909" y="2305531"/>
                </a:cubicBezTo>
                <a:cubicBezTo>
                  <a:pt x="2442692" y="2440759"/>
                  <a:pt x="2525332" y="2831418"/>
                  <a:pt x="2582214" y="2917277"/>
                </a:cubicBezTo>
                <a:cubicBezTo>
                  <a:pt x="2639096" y="3003136"/>
                  <a:pt x="2674513" y="2915131"/>
                  <a:pt x="2743200" y="2820686"/>
                </a:cubicBezTo>
                <a:cubicBezTo>
                  <a:pt x="2811887" y="2726241"/>
                  <a:pt x="2905259" y="2587793"/>
                  <a:pt x="2994338" y="2350607"/>
                </a:cubicBezTo>
                <a:cubicBezTo>
                  <a:pt x="3083417" y="2113421"/>
                  <a:pt x="3203620" y="1571435"/>
                  <a:pt x="3277673" y="1397570"/>
                </a:cubicBezTo>
                <a:cubicBezTo>
                  <a:pt x="3351726" y="1223705"/>
                  <a:pt x="3387144" y="1251610"/>
                  <a:pt x="3438659" y="1307418"/>
                </a:cubicBezTo>
                <a:cubicBezTo>
                  <a:pt x="3490174" y="1363226"/>
                  <a:pt x="3529884" y="1449086"/>
                  <a:pt x="3586766" y="1732421"/>
                </a:cubicBezTo>
                <a:cubicBezTo>
                  <a:pt x="3643648" y="2015756"/>
                  <a:pt x="3721994" y="2744486"/>
                  <a:pt x="3779949" y="3007430"/>
                </a:cubicBezTo>
                <a:cubicBezTo>
                  <a:pt x="3837904" y="3270374"/>
                  <a:pt x="3877613" y="3257494"/>
                  <a:pt x="3934495" y="3310083"/>
                </a:cubicBezTo>
                <a:cubicBezTo>
                  <a:pt x="3991377" y="3362672"/>
                  <a:pt x="4060064" y="3366965"/>
                  <a:pt x="4121239" y="3322962"/>
                </a:cubicBezTo>
                <a:cubicBezTo>
                  <a:pt x="4182414" y="3278959"/>
                  <a:pt x="4247881" y="3135145"/>
                  <a:pt x="4301543" y="3046066"/>
                </a:cubicBezTo>
                <a:cubicBezTo>
                  <a:pt x="4355205" y="2956987"/>
                  <a:pt x="4326228" y="3038554"/>
                  <a:pt x="4443211" y="2788489"/>
                </a:cubicBezTo>
                <a:cubicBezTo>
                  <a:pt x="4560194" y="2538424"/>
                  <a:pt x="4881093" y="1857990"/>
                  <a:pt x="5003442" y="1545677"/>
                </a:cubicBezTo>
                <a:cubicBezTo>
                  <a:pt x="5125791" y="1233364"/>
                  <a:pt x="5117206" y="1120675"/>
                  <a:pt x="5177307" y="914613"/>
                </a:cubicBezTo>
                <a:cubicBezTo>
                  <a:pt x="5237408" y="708551"/>
                  <a:pt x="5310388" y="429509"/>
                  <a:pt x="5364050" y="309306"/>
                </a:cubicBezTo>
                <a:cubicBezTo>
                  <a:pt x="5417712" y="189103"/>
                  <a:pt x="5464935" y="189103"/>
                  <a:pt x="5499279" y="193396"/>
                </a:cubicBezTo>
                <a:cubicBezTo>
                  <a:pt x="5533623" y="197689"/>
                  <a:pt x="5541135" y="301793"/>
                  <a:pt x="5570112" y="335063"/>
                </a:cubicBezTo>
                <a:cubicBezTo>
                  <a:pt x="5599089" y="368333"/>
                  <a:pt x="5634506" y="406970"/>
                  <a:pt x="5673143" y="393018"/>
                </a:cubicBezTo>
                <a:cubicBezTo>
                  <a:pt x="5711780" y="379066"/>
                  <a:pt x="5755783" y="316818"/>
                  <a:pt x="5801932" y="251351"/>
                </a:cubicBezTo>
                <a:cubicBezTo>
                  <a:pt x="5848081" y="185884"/>
                  <a:pt x="5898524" y="-7300"/>
                  <a:pt x="5950039" y="213"/>
                </a:cubicBezTo>
                <a:cubicBezTo>
                  <a:pt x="6001555" y="7726"/>
                  <a:pt x="6041264" y="103244"/>
                  <a:pt x="6111025" y="296427"/>
                </a:cubicBezTo>
                <a:cubicBezTo>
                  <a:pt x="6180786" y="489610"/>
                  <a:pt x="6276303" y="751480"/>
                  <a:pt x="6368602" y="1159311"/>
                </a:cubicBezTo>
                <a:cubicBezTo>
                  <a:pt x="6460901" y="1567142"/>
                  <a:pt x="6557493" y="2317337"/>
                  <a:pt x="6664817" y="2743413"/>
                </a:cubicBezTo>
                <a:cubicBezTo>
                  <a:pt x="6772141" y="3169489"/>
                  <a:pt x="6907369" y="3490388"/>
                  <a:pt x="7012546" y="3715768"/>
                </a:cubicBezTo>
                <a:cubicBezTo>
                  <a:pt x="7117723" y="3941148"/>
                  <a:pt x="7197143" y="4002322"/>
                  <a:pt x="7295881" y="4095694"/>
                </a:cubicBezTo>
                <a:cubicBezTo>
                  <a:pt x="7394619" y="4189066"/>
                  <a:pt x="7604974" y="4275999"/>
                  <a:pt x="7604974" y="4275999"/>
                </a:cubicBezTo>
                <a:lnTo>
                  <a:pt x="7604974" y="4275999"/>
                </a:ln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Sublevel-set Persistence – Simplified view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3733800" cy="2743200"/>
              </a:xfrm>
            </p:spPr>
            <p:txBody>
              <a:bodyPr/>
              <a:lstStyle/>
              <a:p>
                <a:r>
                  <a:rPr lang="en-US" dirty="0" smtClean="0"/>
                  <a:t>Input: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3733800" cy="2743200"/>
              </a:xfrm>
              <a:blipFill rotWithShape="0">
                <a:blip r:embed="rId2"/>
                <a:stretch>
                  <a:fillRect l="-1468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685800" y="1828800"/>
            <a:ext cx="0" cy="44958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808408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08408"/>
                <a:ext cx="381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9524" r="-634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609600" y="6287037"/>
            <a:ext cx="54864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9411" y="2368320"/>
            <a:ext cx="510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199" y="4930818"/>
                <a:ext cx="7566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4930818"/>
                <a:ext cx="756634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24360" y="5174917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360" y="5174917"/>
                <a:ext cx="381000" cy="400110"/>
              </a:xfrm>
              <a:prstGeom prst="rect">
                <a:avLst/>
              </a:prstGeom>
              <a:blipFill rotWithShape="0">
                <a:blip r:embed="rId5"/>
                <a:stretch>
                  <a:fillRect r="-1587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2209800" y="4160520"/>
            <a:ext cx="76200" cy="66959"/>
          </a:xfrm>
          <a:prstGeom prst="ellipse">
            <a:avLst/>
          </a:prstGeom>
          <a:solidFill>
            <a:srgbClr val="EB7D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33600" y="4267200"/>
            <a:ext cx="76200" cy="669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14016" y="4937760"/>
            <a:ext cx="76200" cy="669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62111" y="5281203"/>
            <a:ext cx="76200" cy="669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00332" y="373380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332" y="3733800"/>
                <a:ext cx="381000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4839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50454" y="4111368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54" y="4111368"/>
                <a:ext cx="381000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76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27350" y="4771176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350" y="4771176"/>
                <a:ext cx="381000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4839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5181600" y="2159143"/>
                <a:ext cx="4156658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Induced persistence pairings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𝑝𝑒𝑟𝑠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…</a:t>
                </a:r>
                <a:endParaRPr lang="en-US" dirty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2159143"/>
                <a:ext cx="4156658" cy="2743200"/>
              </a:xfrm>
              <a:prstGeom prst="rect">
                <a:avLst/>
              </a:prstGeom>
              <a:blipFill rotWithShape="0">
                <a:blip r:embed="rId9"/>
                <a:stretch>
                  <a:fillRect l="-1026" t="-1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852928" y="3456432"/>
            <a:ext cx="76200" cy="66959"/>
          </a:xfrm>
          <a:prstGeom prst="ellipse">
            <a:avLst/>
          </a:prstGeom>
          <a:solidFill>
            <a:srgbClr val="EB7D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95600" y="302889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028890"/>
                <a:ext cx="381000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317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1545336" y="2944368"/>
            <a:ext cx="76200" cy="66959"/>
          </a:xfrm>
          <a:prstGeom prst="ellipse">
            <a:avLst/>
          </a:prstGeom>
          <a:solidFill>
            <a:srgbClr val="EB7D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02" y="4038600"/>
            <a:ext cx="3379998" cy="267988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/>
                  <a:t>piecewise-linear (PL)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defined on a simplicial complex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Persistence algorithm via lower-star filtration</a:t>
                </a:r>
              </a:p>
              <a:p>
                <a:pPr lvl="1"/>
                <a:r>
                  <a:rPr lang="en-US" sz="2000" i="1" dirty="0">
                    <a:solidFill>
                      <a:srgbClr val="700000"/>
                    </a:solidFill>
                  </a:rPr>
                  <a:t>[</a:t>
                </a:r>
                <a:r>
                  <a:rPr lang="en-US" sz="2000" i="1" dirty="0" err="1">
                    <a:solidFill>
                      <a:srgbClr val="700000"/>
                    </a:solidFill>
                  </a:rPr>
                  <a:t>Edelsbrunner</a:t>
                </a:r>
                <a:r>
                  <a:rPr lang="en-US" sz="2000" i="1" dirty="0">
                    <a:solidFill>
                      <a:srgbClr val="700000"/>
                    </a:solidFill>
                  </a:rPr>
                  <a:t>, </a:t>
                </a:r>
                <a:r>
                  <a:rPr lang="en-US" sz="2000" i="1" dirty="0" err="1">
                    <a:solidFill>
                      <a:srgbClr val="700000"/>
                    </a:solidFill>
                  </a:rPr>
                  <a:t>Letscher</a:t>
                </a:r>
                <a:r>
                  <a:rPr lang="en-US" sz="2000" i="1" dirty="0">
                    <a:solidFill>
                      <a:srgbClr val="700000"/>
                    </a:solidFill>
                  </a:rPr>
                  <a:t>, </a:t>
                </a:r>
                <a:r>
                  <a:rPr lang="en-US" sz="2000" i="1" dirty="0" err="1">
                    <a:solidFill>
                      <a:srgbClr val="700000"/>
                    </a:solidFill>
                  </a:rPr>
                  <a:t>Zomorodian</a:t>
                </a:r>
                <a:r>
                  <a:rPr lang="en-US" sz="2000" i="1" dirty="0">
                    <a:solidFill>
                      <a:srgbClr val="700000"/>
                    </a:solidFill>
                  </a:rPr>
                  <a:t> 2002],</a:t>
                </a:r>
                <a:endParaRPr lang="en-US" sz="2000" dirty="0" smtClean="0"/>
              </a:p>
              <a:p>
                <a:pPr lvl="1"/>
                <a:r>
                  <a:rPr lang="en-US" dirty="0" smtClean="0"/>
                  <a:t>A collection of persistence pairings: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creator, creating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homological features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destroyer, killing feature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life time of this feature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3296" y="5013960"/>
            <a:ext cx="5383002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Intuitively, pairs of </a:t>
            </a:r>
            <a:r>
              <a:rPr lang="en-US" dirty="0" err="1" smtClean="0"/>
              <a:t>simplices</a:t>
            </a:r>
            <a:r>
              <a:rPr lang="en-US" dirty="0" smtClean="0"/>
              <a:t> with positive persistence corresponding to persistence pairing of critical points in the smooth case.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1219200"/>
                <a:ext cx="82296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Input: </a:t>
                </a:r>
              </a:p>
              <a:p>
                <a:pPr lvl="1"/>
                <a:r>
                  <a:rPr lang="en-US" sz="2000" dirty="0" smtClean="0"/>
                  <a:t>Triangulation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of domain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/>
                  <a:t>,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, 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 smtClean="0"/>
              </a:p>
              <a:p>
                <a:pPr lvl="8"/>
                <a:endParaRPr lang="en-US" sz="900" dirty="0" smtClean="0"/>
              </a:p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000" dirty="0" smtClean="0"/>
                  <a:t>Initialize </a:t>
                </a:r>
                <a:r>
                  <a:rPr lang="en-US" sz="2000" dirty="0"/>
                  <a:t>discrete gradient vector field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to be the </a:t>
                </a:r>
                <a:r>
                  <a:rPr lang="en-US" sz="2000" dirty="0">
                    <a:solidFill>
                      <a:srgbClr val="700000"/>
                    </a:solidFill>
                  </a:rPr>
                  <a:t>trivial 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one</a:t>
                </a:r>
                <a:endParaRPr lang="en-US" sz="2400" dirty="0" smtClean="0"/>
              </a:p>
              <a:p>
                <a:r>
                  <a:rPr lang="en-US" sz="2400" dirty="0" smtClean="0"/>
                  <a:t>Step 1:   </a:t>
                </a:r>
                <a:r>
                  <a:rPr lang="en-US" sz="2400" i="1" dirty="0" smtClean="0"/>
                  <a:t>persistence computation</a:t>
                </a:r>
              </a:p>
              <a:p>
                <a:pPr lvl="1"/>
                <a:r>
                  <a:rPr lang="en-US" sz="2000" dirty="0" smtClean="0"/>
                  <a:t>Compute persistence pairings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induced by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Step 2:   </a:t>
                </a:r>
                <a:r>
                  <a:rPr lang="en-US" sz="2400" i="1" dirty="0" smtClean="0"/>
                  <a:t>Morse simplification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/>
                  <a:t>Simplify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 smtClean="0"/>
                  <a:t> by performing Morse cancellation for all critical pairs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with persistence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, if possible</a:t>
                </a:r>
              </a:p>
              <a:p>
                <a:r>
                  <a:rPr lang="en-US" sz="2400" dirty="0" smtClean="0"/>
                  <a:t>Step 3:   </a:t>
                </a:r>
                <a:r>
                  <a:rPr lang="en-US" sz="2400" i="1" dirty="0" smtClean="0"/>
                  <a:t>collect output </a:t>
                </a:r>
              </a:p>
              <a:p>
                <a:pPr lvl="1"/>
                <a:r>
                  <a:rPr lang="en-US" sz="2000" dirty="0" smtClean="0"/>
                  <a:t>For all remaining critical edges with persistence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collect their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-unstable manifolds and output </a:t>
                </a:r>
              </a:p>
              <a:p>
                <a:pPr lvl="8"/>
                <a:endParaRPr lang="en-US" sz="900" dirty="0"/>
              </a:p>
              <a:p>
                <a:r>
                  <a:rPr lang="en-US" sz="2000" dirty="0">
                    <a:solidFill>
                      <a:srgbClr val="7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700000"/>
                    </a:solidFill>
                  </a:rPr>
                  <a:t>Gyulassy</a:t>
                </a:r>
                <a:r>
                  <a:rPr lang="en-US" sz="2000" dirty="0">
                    <a:solidFill>
                      <a:srgbClr val="700000"/>
                    </a:solidFill>
                  </a:rPr>
                  <a:t>, PhD thesis 2008], [Robins et al. 2011], [Delgado-</a:t>
                </a:r>
                <a:r>
                  <a:rPr lang="en-US" sz="2000" dirty="0" err="1">
                    <a:solidFill>
                      <a:srgbClr val="700000"/>
                    </a:solidFill>
                  </a:rPr>
                  <a:t>Friedrichs</a:t>
                </a:r>
                <a:r>
                  <a:rPr lang="en-US" sz="2000" dirty="0">
                    <a:solidFill>
                      <a:srgbClr val="700000"/>
                    </a:solidFill>
                  </a:rPr>
                  <a:t> et al 2015], [</a:t>
                </a:r>
                <a:r>
                  <a:rPr lang="en-US" sz="2000" dirty="0" err="1">
                    <a:solidFill>
                      <a:srgbClr val="700000"/>
                    </a:solidFill>
                  </a:rPr>
                  <a:t>Sousbie</a:t>
                </a:r>
                <a:r>
                  <a:rPr lang="en-US" sz="2000" dirty="0">
                    <a:solidFill>
                      <a:srgbClr val="700000"/>
                    </a:solidFill>
                  </a:rPr>
                  <a:t>, 2015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], </a:t>
                </a:r>
                <a:r>
                  <a:rPr lang="en-US" sz="2000" dirty="0">
                    <a:solidFill>
                      <a:srgbClr val="700000"/>
                    </a:solidFill>
                  </a:rPr>
                  <a:t>[Wang, Li, </a:t>
                </a:r>
                <a:r>
                  <a:rPr lang="en-US" sz="2000" dirty="0"/>
                  <a:t>W.</a:t>
                </a:r>
                <a:r>
                  <a:rPr lang="en-US" sz="2000" dirty="0">
                    <a:solidFill>
                      <a:srgbClr val="700000"/>
                    </a:solidFill>
                  </a:rPr>
                  <a:t>, </a:t>
                </a:r>
                <a:r>
                  <a:rPr lang="en-US" sz="2000" dirty="0" smtClean="0">
                    <a:solidFill>
                      <a:srgbClr val="700000"/>
                    </a:solidFill>
                  </a:rPr>
                  <a:t>2015]</a:t>
                </a:r>
                <a:endParaRPr lang="en-US" sz="2000" dirty="0">
                  <a:solidFill>
                    <a:srgbClr val="700000"/>
                  </a:solidFill>
                </a:endParaRPr>
              </a:p>
              <a:p>
                <a:endParaRPr lang="en-US" sz="2000" dirty="0">
                  <a:solidFill>
                    <a:srgbClr val="700000"/>
                  </a:solidFill>
                </a:endParaRP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229600" cy="5257800"/>
              </a:xfrm>
              <a:prstGeom prst="rect">
                <a:avLst/>
              </a:prstGeom>
              <a:blipFill rotWithShape="0">
                <a:blip r:embed="rId2"/>
                <a:stretch>
                  <a:fillRect l="-519" t="-927" b="-3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 application: road network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700000"/>
                </a:solidFill>
              </a:rPr>
              <a:t>[Wang, Li, </a:t>
            </a:r>
            <a:r>
              <a:rPr lang="en-US" sz="2000" dirty="0"/>
              <a:t>W.</a:t>
            </a:r>
            <a:r>
              <a:rPr lang="en-US" sz="2000" dirty="0">
                <a:solidFill>
                  <a:srgbClr val="700000"/>
                </a:solidFill>
              </a:rPr>
              <a:t>, 2015]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34314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572000"/>
            <a:ext cx="192324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4572000"/>
            <a:ext cx="192324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Beijing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572000"/>
            <a:ext cx="192324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Simplification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1295400"/>
            <a:ext cx="2895086" cy="2305346"/>
          </a:xfrm>
          <a:ln>
            <a:solidFill>
              <a:schemeClr val="accent4">
                <a:shade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29000" y="3657600"/>
            <a:ext cx="2971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Berlin, 27189 trajectories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019254"/>
            <a:ext cx="9144000" cy="22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19254"/>
            <a:ext cx="9144000" cy="2264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2175823" cy="1618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414" y="1447800"/>
            <a:ext cx="2108386" cy="1605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020" y="1447800"/>
            <a:ext cx="2090580" cy="1576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1459555"/>
            <a:ext cx="2090737" cy="1588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990600" y="3329174"/>
            <a:ext cx="6858000" cy="23626"/>
          </a:xfrm>
          <a:prstGeom prst="straightConnector1">
            <a:avLst/>
          </a:prstGeom>
          <a:ln w="47625">
            <a:solidFill>
              <a:schemeClr val="accent5">
                <a:lumMod val="75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99884" y="3375538"/>
            <a:ext cx="4301177" cy="232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increasing threshold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neuron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828800"/>
            <a:ext cx="4725492" cy="42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6248400"/>
            <a:ext cx="472549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DIADAM dataset OP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2415" y="1524000"/>
            <a:ext cx="8229600" cy="3147060"/>
          </a:xfrm>
        </p:spPr>
        <p:txBody>
          <a:bodyPr/>
          <a:lstStyle/>
          <a:p>
            <a:r>
              <a:rPr lang="en-US" dirty="0" smtClean="0"/>
              <a:t>Further simplification of the algorithm/editing strategy</a:t>
            </a:r>
          </a:p>
          <a:p>
            <a:r>
              <a:rPr lang="en-US" dirty="0" smtClean="0"/>
              <a:t>Reconstruction guarantees under a (simple) noise model </a:t>
            </a:r>
          </a:p>
          <a:p>
            <a:endParaRPr lang="en-US" dirty="0"/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en-US" sz="1800" dirty="0">
                <a:solidFill>
                  <a:srgbClr val="700000"/>
                </a:solidFill>
              </a:rPr>
              <a:t>[</a:t>
            </a:r>
            <a:r>
              <a:rPr lang="en-US" sz="1800" dirty="0" err="1">
                <a:solidFill>
                  <a:srgbClr val="700000"/>
                </a:solidFill>
              </a:rPr>
              <a:t>Dey</a:t>
            </a:r>
            <a:r>
              <a:rPr lang="en-US" sz="1800" dirty="0">
                <a:solidFill>
                  <a:srgbClr val="700000"/>
                </a:solidFill>
              </a:rPr>
              <a:t>, Wang, </a:t>
            </a:r>
            <a:r>
              <a:rPr lang="en-US" sz="1800" dirty="0">
                <a:solidFill>
                  <a:schemeClr val="tx1"/>
                </a:solidFill>
              </a:rPr>
              <a:t>W</a:t>
            </a:r>
            <a:r>
              <a:rPr lang="en-US" sz="1800" dirty="0">
                <a:solidFill>
                  <a:srgbClr val="700000"/>
                </a:solidFill>
              </a:rPr>
              <a:t>, </a:t>
            </a:r>
            <a:r>
              <a:rPr lang="en-US" sz="1800" dirty="0" smtClean="0">
                <a:solidFill>
                  <a:srgbClr val="700000"/>
                </a:solidFill>
              </a:rPr>
              <a:t>2017], [</a:t>
            </a:r>
            <a:r>
              <a:rPr lang="en-US" sz="1800" dirty="0" err="1" smtClean="0">
                <a:solidFill>
                  <a:srgbClr val="700000"/>
                </a:solidFill>
              </a:rPr>
              <a:t>Dey</a:t>
            </a:r>
            <a:r>
              <a:rPr lang="en-US" sz="1800" dirty="0" smtClean="0">
                <a:solidFill>
                  <a:srgbClr val="700000"/>
                </a:solidFill>
              </a:rPr>
              <a:t>, Wang, </a:t>
            </a:r>
            <a:r>
              <a:rPr lang="en-US" sz="1800" dirty="0" smtClean="0">
                <a:solidFill>
                  <a:schemeClr val="tx1"/>
                </a:solidFill>
              </a:rPr>
              <a:t>W.</a:t>
            </a:r>
            <a:r>
              <a:rPr lang="en-US" sz="1800" dirty="0" smtClean="0">
                <a:solidFill>
                  <a:srgbClr val="700000"/>
                </a:solidFill>
              </a:rPr>
              <a:t>, 2018]</a:t>
            </a:r>
            <a:r>
              <a:rPr lang="en-US" sz="1800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1219200"/>
                <a:ext cx="82296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Input: </a:t>
                </a:r>
              </a:p>
              <a:p>
                <a:pPr lvl="1"/>
                <a:r>
                  <a:rPr lang="en-US" sz="2000" dirty="0" smtClean="0"/>
                  <a:t>Triangulation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of domain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/>
                  <a:t>,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, threshold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marL="27305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000" dirty="0"/>
                  <a:t>Initialize discrete gradient vector field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sz="2400" dirty="0" smtClean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/>
                  <a:t>:   </a:t>
                </a:r>
                <a:r>
                  <a:rPr lang="en-US" sz="2400" i="1" dirty="0" smtClean="0"/>
                  <a:t>persistence computation</a:t>
                </a:r>
              </a:p>
              <a:p>
                <a:pPr lvl="1"/>
                <a:r>
                  <a:rPr lang="en-US" sz="2000" dirty="0" smtClean="0"/>
                  <a:t>Compute persistence pairings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induced by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:   </a:t>
                </a:r>
                <a:r>
                  <a:rPr lang="en-US" sz="2400" i="1" dirty="0" smtClean="0"/>
                  <a:t>Morse simplification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/>
                  <a:t>Simplify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 smtClean="0"/>
                  <a:t> by performing Morse cancellation for all critical pairs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with persistence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, if possible</a:t>
                </a:r>
              </a:p>
              <a:p>
                <a:r>
                  <a:rPr lang="en-US" sz="2400" dirty="0" smtClean="0"/>
                  <a:t>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:   </a:t>
                </a:r>
                <a:r>
                  <a:rPr lang="en-US" sz="2400" i="1" dirty="0" smtClean="0"/>
                  <a:t>collect output </a:t>
                </a:r>
              </a:p>
              <a:p>
                <a:pPr lvl="1"/>
                <a:r>
                  <a:rPr lang="en-US" sz="2000" dirty="0" smtClean="0"/>
                  <a:t>For all remaining critical edges with persistence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collect their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-unstable manifolds and output </a:t>
                </a:r>
              </a:p>
              <a:p>
                <a:pPr lvl="8"/>
                <a:endParaRPr lang="en-US" sz="900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229600" cy="5257800"/>
              </a:xfrm>
              <a:prstGeom prst="rect">
                <a:avLst/>
              </a:prstGeom>
              <a:blipFill rotWithShape="0">
                <a:blip r:embed="rId2"/>
                <a:stretch>
                  <a:fillRect l="-519" t="-9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000" y="3581400"/>
            <a:ext cx="7772400" cy="1143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(Morse simplification) is replaced by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No need to cancel edge-triangle critical pair</a:t>
                </a:r>
              </a:p>
              <a:p>
                <a:pPr lvl="1"/>
                <a:r>
                  <a:rPr lang="en-US" dirty="0" smtClean="0"/>
                  <a:t>No need to check whether cancellation is valid or not</a:t>
                </a:r>
              </a:p>
              <a:p>
                <a:pPr lvl="1"/>
                <a:r>
                  <a:rPr lang="en-US" dirty="0" smtClean="0"/>
                  <a:t>No explicit cancellation operation is needed ! </a:t>
                </a:r>
              </a:p>
              <a:p>
                <a:pPr lvl="2"/>
                <a:r>
                  <a:rPr lang="en-US" dirty="0" smtClean="0"/>
                  <a:t>simply collect all ``negative’’ edges whose persistence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32031"/>
            <a:ext cx="8686800" cy="16731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81100" y="5257800"/>
            <a:ext cx="678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Simplified Step 2:  </a:t>
            </a:r>
          </a:p>
          <a:p>
            <a:pPr algn="ctr"/>
            <a:r>
              <a:rPr lang="en-US" dirty="0" smtClean="0"/>
              <a:t>Linear time to collect a set of edges, and they form a spanning forest that contain all necessary information of discrete gradient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6177" y="1524000"/>
            <a:ext cx="8353023" cy="990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Some examples of analyzing / understanding (metric) graphs using topological ideas / algorithms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682240"/>
            <a:ext cx="8229600" cy="3794760"/>
          </a:xfrm>
        </p:spPr>
        <p:txBody>
          <a:bodyPr/>
          <a:lstStyle/>
          <a:p>
            <a:r>
              <a:rPr lang="en-US" dirty="0" smtClean="0">
                <a:solidFill>
                  <a:srgbClr val="700000"/>
                </a:solidFill>
              </a:rPr>
              <a:t>Metric graph matching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v</a:t>
            </a:r>
            <a:r>
              <a:rPr lang="en-US" dirty="0" smtClean="0">
                <a:solidFill>
                  <a:srgbClr val="700000"/>
                </a:solidFill>
              </a:rPr>
              <a:t>ia persistence distortion </a:t>
            </a:r>
          </a:p>
          <a:p>
            <a:r>
              <a:rPr lang="en-US" dirty="0" smtClean="0"/>
              <a:t>Geometric graph reconstruction</a:t>
            </a:r>
          </a:p>
          <a:p>
            <a:pPr lvl="1"/>
            <a:r>
              <a:rPr lang="en-US" dirty="0" smtClean="0"/>
              <a:t>via discrete Morse theory</a:t>
            </a:r>
          </a:p>
          <a:p>
            <a:r>
              <a:rPr lang="en-US" dirty="0"/>
              <a:t>Understanding metric graphs</a:t>
            </a:r>
          </a:p>
          <a:p>
            <a:pPr lvl="1"/>
            <a:r>
              <a:rPr lang="en-US" dirty="0"/>
              <a:t>of persistence signature induced by the intrinsic </a:t>
            </a:r>
            <a:r>
              <a:rPr lang="en-US" dirty="0" err="1"/>
              <a:t>Cech</a:t>
            </a:r>
            <a:r>
              <a:rPr lang="en-US" dirty="0"/>
              <a:t> filtration </a:t>
            </a:r>
          </a:p>
        </p:txBody>
      </p:sp>
    </p:spTree>
    <p:extLst>
      <p:ext uri="{BB962C8B-B14F-4D97-AF65-F5344CB8AC3E}">
        <p14:creationId xmlns:p14="http://schemas.microsoft.com/office/powerpoint/2010/main" val="1763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Algorithm –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(collecting output) is replaced by: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2"/>
                <a:endParaRPr lang="en-US" dirty="0"/>
              </a:p>
              <a:p>
                <a:pPr lvl="8"/>
                <a:endParaRPr lang="en-US" dirty="0" smtClean="0"/>
              </a:p>
              <a:p>
                <a:pPr lvl="1"/>
                <a:r>
                  <a:rPr lang="en-US" dirty="0" smtClean="0"/>
                  <a:t>No explicit discrete gradient vector field maintained!</a:t>
                </a:r>
              </a:p>
              <a:p>
                <a:pPr lvl="1"/>
                <a:r>
                  <a:rPr lang="en-US" dirty="0" smtClean="0"/>
                  <a:t>Simplified algorithm even easier and faster</a:t>
                </a:r>
              </a:p>
              <a:p>
                <a:pPr lvl="2"/>
                <a:r>
                  <a:rPr lang="en-US" sz="1800" dirty="0">
                    <a:solidFill>
                      <a:srgbClr val="700000"/>
                    </a:solidFill>
                  </a:rPr>
                  <a:t>[</a:t>
                </a:r>
                <a:r>
                  <a:rPr lang="en-US" sz="1800" dirty="0" err="1">
                    <a:solidFill>
                      <a:srgbClr val="700000"/>
                    </a:solidFill>
                  </a:rPr>
                  <a:t>Attali</a:t>
                </a:r>
                <a:r>
                  <a:rPr lang="en-US" sz="1800" dirty="0">
                    <a:solidFill>
                      <a:srgbClr val="700000"/>
                    </a:solidFill>
                  </a:rPr>
                  <a:t> et al 2009], [Bauer et al 2012]</a:t>
                </a:r>
              </a:p>
              <a:p>
                <a:pPr lvl="2"/>
                <a:endParaRPr lang="en-US" dirty="0" smtClean="0"/>
              </a:p>
              <a:p>
                <a:pPr marL="274638" lvl="1" indent="0">
                  <a:buNone/>
                </a:pPr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" y="1814127"/>
            <a:ext cx="8478592" cy="138627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4572000"/>
                <a:ext cx="8458200" cy="173736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Theorem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Time complexity of the simplified algorithms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𝑇𝑖𝑚𝑒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𝑃𝑒𝑟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rgbClr val="700000"/>
                    </a:solidFill>
                  </a:rPr>
                  <a:t> </a:t>
                </a:r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is the total number of vertices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and edges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200" dirty="0" smtClean="0"/>
                  <a:t>. </a:t>
                </a:r>
              </a:p>
              <a:p>
                <a:pPr marL="0" indent="0">
                  <a:buNone/>
                </a:pPr>
                <a:endParaRPr lang="en-US" sz="200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This holds for any dimensions. 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0"/>
                <a:ext cx="8458200" cy="1737360"/>
              </a:xfrm>
              <a:prstGeom prst="rect">
                <a:avLst/>
              </a:prstGeom>
              <a:blipFill rotWithShape="0">
                <a:blip r:embed="rId4"/>
                <a:stretch>
                  <a:fillRect l="-790" t="-2422" r="-862" b="-7612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23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True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0" dirty="0" smtClean="0"/>
                  <a:t>: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 smtClean="0"/>
                  <a:t>-neighborhood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uch that for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 smtClean="0"/>
                  <a:t>; and (ii)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deformation retracts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lvl="8"/>
                <a:endParaRPr lang="en-US" dirty="0"/>
              </a:p>
              <a:p>
                <a:r>
                  <a:rPr lang="en-US" b="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 smtClean="0"/>
                  <a:t> is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if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 smtClean="0"/>
                  <a:t>-neighborhood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b="0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so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, 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b="0" dirty="0" smtClean="0"/>
                  <a:t>,  otherwise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b="0" dirty="0" smtClean="0"/>
              </a:p>
              <a:p>
                <a:pPr lvl="5"/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800"/>
            <a:ext cx="2172434" cy="1696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155" y="4034265"/>
            <a:ext cx="2509837" cy="205350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572000" y="3886200"/>
            <a:ext cx="4359095" cy="2470948"/>
            <a:chOff x="3352800" y="6233160"/>
            <a:chExt cx="4359095" cy="2470948"/>
          </a:xfrm>
        </p:grpSpPr>
        <p:grpSp>
          <p:nvGrpSpPr>
            <p:cNvPr id="13" name="Group 12"/>
            <p:cNvGrpSpPr/>
            <p:nvPr/>
          </p:nvGrpSpPr>
          <p:grpSpPr>
            <a:xfrm>
              <a:off x="3352800" y="6233160"/>
              <a:ext cx="4353356" cy="2458240"/>
              <a:chOff x="4561876" y="3962400"/>
              <a:chExt cx="4505756" cy="268684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1876" y="3962400"/>
                <a:ext cx="2240161" cy="268684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3200" y="4114800"/>
                <a:ext cx="2514432" cy="2534440"/>
              </a:xfrm>
              <a:prstGeom prst="rect">
                <a:avLst/>
              </a:prstGeom>
            </p:spPr>
          </p:pic>
          <p:sp>
            <p:nvSpPr>
              <p:cNvPr id="17" name="Right Arrow 16"/>
              <p:cNvSpPr/>
              <p:nvPr/>
            </p:nvSpPr>
            <p:spPr>
              <a:xfrm>
                <a:off x="6573437" y="5191520"/>
                <a:ext cx="2286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444695" y="6265708"/>
              <a:ext cx="4267200" cy="2438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8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True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0" dirty="0" smtClean="0"/>
                  <a:t>: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 smtClean="0"/>
                  <a:t>-neighborhood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uch that for 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 smtClean="0"/>
                  <a:t>; and (ii)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deformation retracts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 lvl="8"/>
                <a:endParaRPr lang="en-US" dirty="0"/>
              </a:p>
              <a:p>
                <a:r>
                  <a:rPr lang="en-US" b="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 smtClean="0"/>
                  <a:t> is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if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 smtClean="0"/>
                  <a:t>-neighborhood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b="0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so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, 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b="0" dirty="0" smtClean="0"/>
                  <a:t>,  otherwise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b="0" dirty="0" smtClean="0"/>
              </a:p>
              <a:p>
                <a:pPr lvl="5"/>
                <a:endParaRPr lang="en-US" b="0" dirty="0" smtClean="0"/>
              </a:p>
              <a:p>
                <a:r>
                  <a:rPr lang="en-US" dirty="0" smtClean="0"/>
                  <a:t>In discrete case,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a triangulation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b="0" dirty="0" smtClean="0"/>
                  <a:t> defined at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988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800"/>
            <a:ext cx="2172434" cy="16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228600" y="1447800"/>
                <a:ext cx="8458200" cy="1371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smtClean="0"/>
                  <a:t>Theorem (Geometry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For any dimension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under our noise model and for appropriate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/>
                  <a:t>, the output graph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satisfies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1371600"/>
              </a:xfrm>
              <a:prstGeom prst="rect">
                <a:avLst/>
              </a:prstGeom>
              <a:blipFill rotWithShape="0">
                <a:blip r:embed="rId2"/>
                <a:stretch>
                  <a:fillRect l="-1006" t="-3493" b="-4367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3048000"/>
                <a:ext cx="8458200" cy="14478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smtClean="0"/>
                  <a:t>Theorem </a:t>
                </a:r>
                <a:r>
                  <a:rPr lang="en-US" dirty="0"/>
                  <a:t>(</a:t>
                </a:r>
                <a:r>
                  <a:rPr lang="en-US" dirty="0" smtClean="0"/>
                  <a:t>Topology)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For </a:t>
                </a:r>
                <a:r>
                  <a:rPr lang="en-US" sz="2400" dirty="0"/>
                  <a:t>any dimension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under our noise model </a:t>
                </a:r>
                <a:r>
                  <a:rPr lang="en-US" sz="2400" dirty="0"/>
                  <a:t>and for appropriate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/>
                  <a:t>, the output graph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</a:t>
                </a:r>
                <a:r>
                  <a:rPr lang="en-US" sz="2400" dirty="0" err="1" smtClean="0"/>
                  <a:t>homotopy</a:t>
                </a:r>
                <a:r>
                  <a:rPr lang="en-US" sz="2400" dirty="0" smtClean="0"/>
                  <a:t> equivalent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048000"/>
                <a:ext cx="8458200" cy="1447800"/>
              </a:xfrm>
              <a:prstGeom prst="rect">
                <a:avLst/>
              </a:prstGeom>
              <a:blipFill rotWithShape="0">
                <a:blip r:embed="rId3"/>
                <a:stretch>
                  <a:fillRect t="-2893" r="-1653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228600" y="4876800"/>
                <a:ext cx="8458200" cy="14478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smtClean="0"/>
                  <a:t>Theorem </a:t>
                </a:r>
                <a:r>
                  <a:rPr lang="en-US" dirty="0"/>
                  <a:t>(</a:t>
                </a:r>
                <a:r>
                  <a:rPr lang="en-US" dirty="0" smtClean="0"/>
                  <a:t>Topology in 2D)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under our noise model </a:t>
                </a:r>
                <a:r>
                  <a:rPr lang="en-US" sz="2400" dirty="0"/>
                  <a:t>and for appropriate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/>
                  <a:t>, there is a deformation retraction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dirty="0" smtClean="0"/>
                  <a:t>.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876800"/>
                <a:ext cx="8458200" cy="1447800"/>
              </a:xfrm>
              <a:prstGeom prst="rect">
                <a:avLst/>
              </a:prstGeom>
              <a:blipFill rotWithShape="0">
                <a:blip r:embed="rId4"/>
                <a:stretch>
                  <a:fillRect l="-1006" t="-2893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0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6177" y="1524000"/>
            <a:ext cx="8353023" cy="990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Some recent examples of analyzing / understanding graphs using topological ideas / algorithms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682240"/>
            <a:ext cx="8229600" cy="3794760"/>
          </a:xfrm>
        </p:spPr>
        <p:txBody>
          <a:bodyPr/>
          <a:lstStyle/>
          <a:p>
            <a:r>
              <a:rPr lang="en-US" dirty="0" smtClean="0"/>
              <a:t>Metric graph matching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ia persistence distortion </a:t>
            </a:r>
          </a:p>
          <a:p>
            <a:r>
              <a:rPr lang="en-US" dirty="0" smtClean="0"/>
              <a:t>Geometric graph reconstruction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 discrete Morse theory</a:t>
            </a:r>
          </a:p>
          <a:p>
            <a:r>
              <a:rPr lang="en-US" dirty="0">
                <a:solidFill>
                  <a:srgbClr val="700000"/>
                </a:solidFill>
              </a:rPr>
              <a:t>Understanding metric graphs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of persistence signature induced by the intrinsic </a:t>
            </a:r>
            <a:r>
              <a:rPr lang="en-US" dirty="0" err="1">
                <a:solidFill>
                  <a:srgbClr val="700000"/>
                </a:solidFill>
              </a:rPr>
              <a:t>Cech</a:t>
            </a:r>
            <a:r>
              <a:rPr lang="en-US" dirty="0">
                <a:solidFill>
                  <a:srgbClr val="700000"/>
                </a:solidFill>
              </a:rPr>
              <a:t> filtration </a:t>
            </a:r>
          </a:p>
          <a:p>
            <a:pPr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638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638" lvl="1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goal: </a:t>
                </a:r>
              </a:p>
              <a:p>
                <a:pPr lvl="1"/>
                <a:r>
                  <a:rPr lang="en-US" dirty="0" smtClean="0"/>
                  <a:t>Provide qualitative understanding of persistence summaries for graphs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Consider the following natural persistence summary</a:t>
                </a:r>
              </a:p>
              <a:p>
                <a:pPr lvl="1"/>
                <a:r>
                  <a:rPr lang="en-US" dirty="0" smtClean="0"/>
                  <a:t>Assume the input is a metric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Persistent homology induced by the intrinsic </a:t>
                </a:r>
                <a:r>
                  <a:rPr lang="en-US" dirty="0" err="1" smtClean="0"/>
                  <a:t>Cech</a:t>
                </a:r>
                <a:r>
                  <a:rPr lang="en-US" dirty="0" smtClean="0"/>
                  <a:t> filtration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Resulting persistence diagram: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800600"/>
                <a:ext cx="7924800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Čech filtration: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)⊆⋯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)⊆⋯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00600"/>
                <a:ext cx="79248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75" t="-7792" b="-2857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5481935"/>
                <a:ext cx="7924800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Persistence module: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)→⋯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)⋯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1935"/>
                <a:ext cx="7924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75" t="-7692" b="-2820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9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-cycle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90600"/>
          </a:xfrm>
        </p:spPr>
        <p:txBody>
          <a:bodyPr/>
          <a:lstStyle/>
          <a:p>
            <a:r>
              <a:rPr lang="en-US" sz="2400" dirty="0" smtClean="0"/>
              <a:t>At a fixed scale </a:t>
            </a:r>
          </a:p>
          <a:p>
            <a:pPr lvl="1"/>
            <a:r>
              <a:rPr lang="en-US" sz="2100" dirty="0" smtClean="0">
                <a:solidFill>
                  <a:srgbClr val="700000"/>
                </a:solidFill>
              </a:rPr>
              <a:t>[</a:t>
            </a:r>
            <a:r>
              <a:rPr lang="en-US" sz="2100" dirty="0" err="1" smtClean="0">
                <a:solidFill>
                  <a:srgbClr val="700000"/>
                </a:solidFill>
              </a:rPr>
              <a:t>Adamaszek</a:t>
            </a:r>
            <a:r>
              <a:rPr lang="en-US" sz="2100" dirty="0" smtClean="0">
                <a:solidFill>
                  <a:srgbClr val="700000"/>
                </a:solidFill>
              </a:rPr>
              <a:t>,  Adams, Frick, Peterson, </a:t>
            </a:r>
            <a:r>
              <a:rPr lang="en-US" sz="2100" dirty="0" err="1" smtClean="0">
                <a:solidFill>
                  <a:srgbClr val="700000"/>
                </a:solidFill>
              </a:rPr>
              <a:t>Previte</a:t>
            </a:r>
            <a:r>
              <a:rPr lang="en-US" sz="2100" dirty="0" smtClean="0">
                <a:solidFill>
                  <a:srgbClr val="700000"/>
                </a:solidFill>
              </a:rPr>
              <a:t>-Johnson, 2016]</a:t>
            </a:r>
          </a:p>
          <a:p>
            <a:pPr lvl="1"/>
            <a:r>
              <a:rPr lang="en-US" sz="2100" dirty="0" smtClean="0">
                <a:solidFill>
                  <a:srgbClr val="700000"/>
                </a:solidFill>
              </a:rPr>
              <a:t>[</a:t>
            </a:r>
            <a:r>
              <a:rPr lang="en-US" sz="2100" dirty="0" err="1" smtClean="0">
                <a:solidFill>
                  <a:srgbClr val="700000"/>
                </a:solidFill>
              </a:rPr>
              <a:t>Adamaszek</a:t>
            </a:r>
            <a:r>
              <a:rPr lang="en-US" sz="2100" dirty="0" smtClean="0">
                <a:solidFill>
                  <a:srgbClr val="700000"/>
                </a:solidFill>
              </a:rPr>
              <a:t> and Adams, 2017] </a:t>
            </a:r>
            <a:r>
              <a:rPr lang="en-US" sz="2100" dirty="0" smtClean="0"/>
              <a:t>for </a:t>
            </a:r>
            <a:r>
              <a:rPr lang="en-US" sz="2100" dirty="0" err="1" smtClean="0"/>
              <a:t>Vietories</a:t>
            </a:r>
            <a:r>
              <a:rPr lang="en-US" sz="2100" dirty="0" smtClean="0"/>
              <a:t>-Rips complex</a:t>
            </a:r>
          </a:p>
          <a:p>
            <a:endParaRPr lang="en-US" sz="2400" dirty="0">
              <a:solidFill>
                <a:srgbClr val="7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819400"/>
            <a:ext cx="79248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Theorem [</a:t>
            </a:r>
            <a:r>
              <a:rPr lang="en-US" sz="2400" dirty="0" err="1" smtClean="0">
                <a:solidFill>
                  <a:schemeClr val="tx1"/>
                </a:solidFill>
              </a:rPr>
              <a:t>Adamaszek</a:t>
            </a:r>
            <a:r>
              <a:rPr lang="en-US" sz="2400" dirty="0" smtClean="0">
                <a:solidFill>
                  <a:schemeClr val="tx1"/>
                </a:solidFill>
              </a:rPr>
              <a:t> et al. 2016]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nerve complex and the clique complex of any finite collection of arcs </a:t>
            </a:r>
            <a:r>
              <a:rPr lang="en-US" sz="2400" dirty="0" smtClean="0">
                <a:solidFill>
                  <a:schemeClr val="tx1"/>
                </a:solidFill>
              </a:rPr>
              <a:t>in the </a:t>
            </a:r>
            <a:r>
              <a:rPr lang="en-US" sz="2400" dirty="0">
                <a:solidFill>
                  <a:schemeClr val="tx1"/>
                </a:solidFill>
              </a:rPr>
              <a:t>circle are </a:t>
            </a:r>
            <a:r>
              <a:rPr lang="en-US" sz="2400" dirty="0" err="1">
                <a:solidFill>
                  <a:schemeClr val="tx1"/>
                </a:solidFill>
              </a:rPr>
              <a:t>homotopy</a:t>
            </a:r>
            <a:r>
              <a:rPr lang="en-US" sz="2400" dirty="0">
                <a:solidFill>
                  <a:schemeClr val="tx1"/>
                </a:solidFill>
              </a:rPr>
              <a:t> equivalent to either a point, an odd-dimensional sphere, or a wedge sum of </a:t>
            </a:r>
            <a:r>
              <a:rPr lang="en-US" sz="2400" dirty="0" smtClean="0">
                <a:solidFill>
                  <a:schemeClr val="tx1"/>
                </a:solidFill>
              </a:rPr>
              <a:t>spheres of </a:t>
            </a:r>
            <a:r>
              <a:rPr lang="en-US" sz="2400" dirty="0">
                <a:solidFill>
                  <a:schemeClr val="tx1"/>
                </a:solidFill>
              </a:rPr>
              <a:t>the same even dimension.</a:t>
            </a:r>
          </a:p>
        </p:txBody>
      </p:sp>
    </p:spTree>
    <p:extLst>
      <p:ext uri="{BB962C8B-B14F-4D97-AF65-F5344CB8AC3E}">
        <p14:creationId xmlns:p14="http://schemas.microsoft.com/office/powerpoint/2010/main" val="32851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1-Dimensional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52728"/>
            <a:ext cx="8229600" cy="4937760"/>
          </a:xfrm>
        </p:spPr>
        <p:txBody>
          <a:bodyPr/>
          <a:lstStyle/>
          <a:p>
            <a:r>
              <a:rPr lang="en-US" sz="2000" dirty="0">
                <a:solidFill>
                  <a:srgbClr val="700000"/>
                </a:solidFill>
              </a:rPr>
              <a:t>[</a:t>
            </a:r>
            <a:r>
              <a:rPr lang="en-US" sz="2000" dirty="0" err="1" smtClean="0">
                <a:solidFill>
                  <a:srgbClr val="700000"/>
                </a:solidFill>
              </a:rPr>
              <a:t>Gasparovic</a:t>
            </a:r>
            <a:r>
              <a:rPr lang="en-US" sz="2000" dirty="0" smtClean="0">
                <a:solidFill>
                  <a:srgbClr val="700000"/>
                </a:solidFill>
              </a:rPr>
              <a:t>, </a:t>
            </a:r>
            <a:r>
              <a:rPr lang="en-US" sz="2000" dirty="0" err="1" smtClean="0">
                <a:solidFill>
                  <a:srgbClr val="700000"/>
                </a:solidFill>
              </a:rPr>
              <a:t>Gommel</a:t>
            </a:r>
            <a:r>
              <a:rPr lang="en-US" sz="2000" dirty="0">
                <a:solidFill>
                  <a:srgbClr val="700000"/>
                </a:solidFill>
              </a:rPr>
              <a:t>, </a:t>
            </a:r>
            <a:r>
              <a:rPr lang="en-US" sz="2000" dirty="0" err="1" smtClean="0">
                <a:solidFill>
                  <a:srgbClr val="700000"/>
                </a:solidFill>
              </a:rPr>
              <a:t>Purvine</a:t>
            </a:r>
            <a:r>
              <a:rPr lang="en-US" sz="2000" dirty="0">
                <a:solidFill>
                  <a:srgbClr val="700000"/>
                </a:solidFill>
              </a:rPr>
              <a:t>, </a:t>
            </a:r>
            <a:r>
              <a:rPr lang="en-US" sz="2000" dirty="0" err="1" smtClean="0">
                <a:solidFill>
                  <a:srgbClr val="700000"/>
                </a:solidFill>
              </a:rPr>
              <a:t>Sazdanovic</a:t>
            </a:r>
            <a:r>
              <a:rPr lang="en-US" sz="2000" dirty="0" smtClean="0">
                <a:solidFill>
                  <a:srgbClr val="700000"/>
                </a:solidFill>
              </a:rPr>
              <a:t>, Wang</a:t>
            </a:r>
            <a:r>
              <a:rPr lang="en-US" sz="2000" dirty="0">
                <a:solidFill>
                  <a:srgbClr val="700000"/>
                </a:solidFill>
              </a:rPr>
              <a:t>, </a:t>
            </a:r>
            <a:r>
              <a:rPr lang="en-US" sz="2000" dirty="0" smtClean="0"/>
              <a:t>W.</a:t>
            </a:r>
            <a:r>
              <a:rPr lang="en-US" sz="2000" dirty="0" smtClean="0">
                <a:solidFill>
                  <a:srgbClr val="700000"/>
                </a:solidFill>
              </a:rPr>
              <a:t>, </a:t>
            </a:r>
            <a:r>
              <a:rPr lang="en-US" sz="2000" dirty="0">
                <a:solidFill>
                  <a:srgbClr val="700000"/>
                </a:solidFill>
              </a:rPr>
              <a:t>and </a:t>
            </a:r>
            <a:r>
              <a:rPr lang="en-US" sz="2000" dirty="0" err="1" smtClean="0">
                <a:solidFill>
                  <a:srgbClr val="700000"/>
                </a:solidFill>
              </a:rPr>
              <a:t>Ziegelmeier</a:t>
            </a:r>
            <a:r>
              <a:rPr lang="en-US" sz="2000" dirty="0" smtClean="0">
                <a:solidFill>
                  <a:srgbClr val="700000"/>
                </a:solidFill>
              </a:rPr>
              <a:t>, 2017]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0"/>
            <a:ext cx="8763000" cy="2308384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581400" y="4267200"/>
            <a:ext cx="2895600" cy="2209800"/>
            <a:chOff x="3581400" y="4267200"/>
            <a:chExt cx="2895600" cy="2209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581400" y="6324600"/>
              <a:ext cx="2895600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810000" y="4267200"/>
              <a:ext cx="0" cy="2209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767328" y="5791200"/>
              <a:ext cx="76200" cy="76200"/>
            </a:xfrm>
            <a:prstGeom prst="ellipse">
              <a:avLst/>
            </a:prstGeom>
            <a:solidFill>
              <a:srgbClr val="7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67328" y="5440680"/>
              <a:ext cx="76200" cy="76200"/>
            </a:xfrm>
            <a:prstGeom prst="ellipse">
              <a:avLst/>
            </a:prstGeom>
            <a:solidFill>
              <a:srgbClr val="7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67328" y="4953000"/>
              <a:ext cx="76200" cy="76200"/>
            </a:xfrm>
            <a:prstGeom prst="ellipse">
              <a:avLst/>
            </a:prstGeom>
            <a:solidFill>
              <a:srgbClr val="7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67328" y="4724400"/>
              <a:ext cx="76200" cy="76200"/>
            </a:xfrm>
            <a:prstGeom prst="ellipse">
              <a:avLst/>
            </a:prstGeom>
            <a:solidFill>
              <a:srgbClr val="7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0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dimensional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Recent understanding of the Rips complex for special family of graphs</a:t>
            </a:r>
          </a:p>
          <a:p>
            <a:pPr lvl="1"/>
            <a:r>
              <a:rPr lang="en-US" dirty="0" smtClean="0"/>
              <a:t>which can be obtained by metric gluing of cycles</a:t>
            </a:r>
          </a:p>
          <a:p>
            <a:pPr lvl="1"/>
            <a:r>
              <a:rPr lang="en-US" sz="1800" dirty="0" smtClean="0">
                <a:solidFill>
                  <a:srgbClr val="700000"/>
                </a:solidFill>
              </a:rPr>
              <a:t>[</a:t>
            </a:r>
            <a:r>
              <a:rPr lang="en-US" sz="1800" dirty="0" err="1" smtClean="0">
                <a:solidFill>
                  <a:srgbClr val="700000"/>
                </a:solidFill>
              </a:rPr>
              <a:t>Adamaszek</a:t>
            </a:r>
            <a:r>
              <a:rPr lang="en-US" sz="1800" dirty="0" smtClean="0">
                <a:solidFill>
                  <a:srgbClr val="700000"/>
                </a:solidFill>
              </a:rPr>
              <a:t>, Adams, </a:t>
            </a:r>
            <a:r>
              <a:rPr lang="en-US" sz="1800" dirty="0" err="1">
                <a:solidFill>
                  <a:srgbClr val="700000"/>
                </a:solidFill>
              </a:rPr>
              <a:t>Gasparovic</a:t>
            </a:r>
            <a:r>
              <a:rPr lang="en-US" sz="1800" dirty="0">
                <a:solidFill>
                  <a:srgbClr val="700000"/>
                </a:solidFill>
              </a:rPr>
              <a:t>, </a:t>
            </a:r>
            <a:r>
              <a:rPr lang="en-US" sz="1800" dirty="0" err="1">
                <a:solidFill>
                  <a:srgbClr val="700000"/>
                </a:solidFill>
              </a:rPr>
              <a:t>Gommel</a:t>
            </a:r>
            <a:r>
              <a:rPr lang="en-US" sz="1800" dirty="0">
                <a:solidFill>
                  <a:srgbClr val="700000"/>
                </a:solidFill>
              </a:rPr>
              <a:t>, </a:t>
            </a:r>
            <a:r>
              <a:rPr lang="en-US" sz="1800" dirty="0" err="1">
                <a:solidFill>
                  <a:srgbClr val="700000"/>
                </a:solidFill>
              </a:rPr>
              <a:t>Purvine</a:t>
            </a:r>
            <a:r>
              <a:rPr lang="en-US" sz="1800" dirty="0">
                <a:solidFill>
                  <a:srgbClr val="700000"/>
                </a:solidFill>
              </a:rPr>
              <a:t>, </a:t>
            </a:r>
            <a:r>
              <a:rPr lang="en-US" sz="1800" dirty="0" err="1">
                <a:solidFill>
                  <a:srgbClr val="700000"/>
                </a:solidFill>
              </a:rPr>
              <a:t>Sazdanovic</a:t>
            </a:r>
            <a:r>
              <a:rPr lang="en-US" sz="1800" dirty="0">
                <a:solidFill>
                  <a:srgbClr val="700000"/>
                </a:solidFill>
              </a:rPr>
              <a:t>, Wang, </a:t>
            </a:r>
            <a:r>
              <a:rPr lang="en-US" sz="1800" dirty="0"/>
              <a:t>W.</a:t>
            </a:r>
            <a:r>
              <a:rPr lang="en-US" sz="1800" dirty="0">
                <a:solidFill>
                  <a:srgbClr val="700000"/>
                </a:solidFill>
              </a:rPr>
              <a:t>, and </a:t>
            </a:r>
            <a:r>
              <a:rPr lang="en-US" sz="1800" dirty="0" err="1">
                <a:solidFill>
                  <a:srgbClr val="700000"/>
                </a:solidFill>
              </a:rPr>
              <a:t>Ziegelmeier</a:t>
            </a:r>
            <a:r>
              <a:rPr lang="en-US" sz="1800" dirty="0">
                <a:solidFill>
                  <a:srgbClr val="700000"/>
                </a:solidFill>
              </a:rPr>
              <a:t>, 2017]</a:t>
            </a:r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4791075" cy="211455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23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dimensional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Recent understanding of the Rips complex for special family of graphs</a:t>
            </a:r>
          </a:p>
          <a:p>
            <a:pPr lvl="1"/>
            <a:r>
              <a:rPr lang="en-US" dirty="0" smtClean="0"/>
              <a:t>which can be obtained by metric gluing of cycles</a:t>
            </a:r>
          </a:p>
          <a:p>
            <a:pPr lvl="1"/>
            <a:r>
              <a:rPr lang="en-US" sz="1800" dirty="0" smtClean="0">
                <a:solidFill>
                  <a:srgbClr val="700000"/>
                </a:solidFill>
              </a:rPr>
              <a:t>[</a:t>
            </a:r>
            <a:r>
              <a:rPr lang="en-US" sz="1800" dirty="0" err="1" smtClean="0">
                <a:solidFill>
                  <a:srgbClr val="700000"/>
                </a:solidFill>
              </a:rPr>
              <a:t>Adamaszek</a:t>
            </a:r>
            <a:r>
              <a:rPr lang="en-US" sz="1800" dirty="0" smtClean="0">
                <a:solidFill>
                  <a:srgbClr val="700000"/>
                </a:solidFill>
              </a:rPr>
              <a:t>, Adams, </a:t>
            </a:r>
            <a:r>
              <a:rPr lang="en-US" sz="1800" dirty="0" err="1">
                <a:solidFill>
                  <a:srgbClr val="700000"/>
                </a:solidFill>
              </a:rPr>
              <a:t>Gasparovic</a:t>
            </a:r>
            <a:r>
              <a:rPr lang="en-US" sz="1800" dirty="0">
                <a:solidFill>
                  <a:srgbClr val="700000"/>
                </a:solidFill>
              </a:rPr>
              <a:t>, </a:t>
            </a:r>
            <a:r>
              <a:rPr lang="en-US" sz="1800" dirty="0" err="1">
                <a:solidFill>
                  <a:srgbClr val="700000"/>
                </a:solidFill>
              </a:rPr>
              <a:t>Gommel</a:t>
            </a:r>
            <a:r>
              <a:rPr lang="en-US" sz="1800" dirty="0">
                <a:solidFill>
                  <a:srgbClr val="700000"/>
                </a:solidFill>
              </a:rPr>
              <a:t>, </a:t>
            </a:r>
            <a:r>
              <a:rPr lang="en-US" sz="1800" dirty="0" err="1">
                <a:solidFill>
                  <a:srgbClr val="700000"/>
                </a:solidFill>
              </a:rPr>
              <a:t>Purvine</a:t>
            </a:r>
            <a:r>
              <a:rPr lang="en-US" sz="1800" dirty="0">
                <a:solidFill>
                  <a:srgbClr val="700000"/>
                </a:solidFill>
              </a:rPr>
              <a:t>, </a:t>
            </a:r>
            <a:r>
              <a:rPr lang="en-US" sz="1800" dirty="0" err="1">
                <a:solidFill>
                  <a:srgbClr val="700000"/>
                </a:solidFill>
              </a:rPr>
              <a:t>Sazdanovic</a:t>
            </a:r>
            <a:r>
              <a:rPr lang="en-US" sz="1800" dirty="0">
                <a:solidFill>
                  <a:srgbClr val="700000"/>
                </a:solidFill>
              </a:rPr>
              <a:t>, Wang, </a:t>
            </a:r>
            <a:r>
              <a:rPr lang="en-US" sz="1800" dirty="0"/>
              <a:t>W.</a:t>
            </a:r>
            <a:r>
              <a:rPr lang="en-US" sz="1800" dirty="0">
                <a:solidFill>
                  <a:srgbClr val="700000"/>
                </a:solidFill>
              </a:rPr>
              <a:t>, and </a:t>
            </a:r>
            <a:r>
              <a:rPr lang="en-US" sz="1800" dirty="0" err="1">
                <a:solidFill>
                  <a:srgbClr val="700000"/>
                </a:solidFill>
              </a:rPr>
              <a:t>Ziegelmeier</a:t>
            </a:r>
            <a:r>
              <a:rPr lang="en-US" sz="1800" dirty="0">
                <a:solidFill>
                  <a:srgbClr val="700000"/>
                </a:solidFill>
              </a:rPr>
              <a:t>, 2017]</a:t>
            </a:r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5111270"/>
            <a:ext cx="3267075" cy="144193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62273"/>
            <a:ext cx="8905164" cy="159072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19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(finite) metric graph </a:t>
                </a:r>
              </a:p>
              <a:p>
                <a:pPr lvl="1"/>
                <a:r>
                  <a:rPr lang="en-US" dirty="0" smtClean="0"/>
                  <a:t>A length (metric)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is the underlying space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-dimensional </a:t>
                </a:r>
                <a:r>
                  <a:rPr lang="en-US" dirty="0" err="1" smtClean="0"/>
                  <a:t>simplicial</a:t>
                </a:r>
                <a:r>
                  <a:rPr lang="en-US" dirty="0" smtClean="0"/>
                  <a:t> complex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Given a topological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edge has a length (positive weight)</a:t>
                </a:r>
              </a:p>
              <a:p>
                <a:pPr lvl="1"/>
                <a:endParaRPr lang="en-US" dirty="0" smtClean="0"/>
              </a:p>
              <a:p>
                <a:pPr lvl="8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2286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Show how topological/geometric ideas can be used</a:t>
            </a:r>
          </a:p>
          <a:p>
            <a:pPr lvl="1"/>
            <a:r>
              <a:rPr lang="en-US" dirty="0" smtClean="0"/>
              <a:t>Many open problems remain for each individual directions</a:t>
            </a:r>
          </a:p>
          <a:p>
            <a:pPr lvl="2"/>
            <a:r>
              <a:rPr lang="en-US" dirty="0" smtClean="0"/>
              <a:t>Efficient algorithms</a:t>
            </a:r>
          </a:p>
          <a:p>
            <a:pPr lvl="2"/>
            <a:r>
              <a:rPr lang="en-US" dirty="0" smtClean="0"/>
              <a:t>Topological-based matching for geometric (embedded) graphs</a:t>
            </a:r>
          </a:p>
          <a:p>
            <a:pPr lvl="2"/>
            <a:r>
              <a:rPr lang="en-US" dirty="0" smtClean="0"/>
              <a:t>…  </a:t>
            </a:r>
            <a:endParaRPr lang="en-US" dirty="0"/>
          </a:p>
          <a:p>
            <a:pPr lvl="8"/>
            <a:endParaRPr lang="en-US" dirty="0"/>
          </a:p>
          <a:p>
            <a:r>
              <a:rPr lang="en-US" dirty="0" smtClean="0"/>
              <a:t>Qualitative studies of topological methods</a:t>
            </a:r>
          </a:p>
          <a:p>
            <a:pPr lvl="1"/>
            <a:r>
              <a:rPr lang="en-US" dirty="0" smtClean="0"/>
              <a:t>Persistence homology transfer</a:t>
            </a:r>
          </a:p>
          <a:p>
            <a:pPr lvl="2"/>
            <a:r>
              <a:rPr lang="en-US" dirty="0" smtClean="0"/>
              <a:t>Map a shape / an object to a certain persistence diagram or a collection of persistence diagrams</a:t>
            </a:r>
          </a:p>
          <a:p>
            <a:pPr lvl="2"/>
            <a:r>
              <a:rPr lang="en-US" dirty="0" smtClean="0"/>
              <a:t>Precisely what information can it capture? </a:t>
            </a:r>
            <a:endParaRPr lang="en-US" dirty="0"/>
          </a:p>
          <a:p>
            <a:r>
              <a:rPr lang="en-US" dirty="0" smtClean="0"/>
              <a:t>More general perturbation / noise model </a:t>
            </a:r>
          </a:p>
          <a:p>
            <a:pPr lvl="1"/>
            <a:r>
              <a:rPr lang="en-US" dirty="0" smtClean="0"/>
              <a:t>Random, non-</a:t>
            </a:r>
            <a:r>
              <a:rPr lang="en-US" dirty="0" err="1" smtClean="0"/>
              <a:t>Hausdorff</a:t>
            </a:r>
            <a:r>
              <a:rPr lang="en-US" dirty="0" smtClean="0"/>
              <a:t> or non-</a:t>
            </a:r>
            <a:r>
              <a:rPr lang="en-US" dirty="0" err="1" smtClean="0"/>
              <a:t>Gromov</a:t>
            </a:r>
            <a:r>
              <a:rPr lang="en-US" dirty="0" smtClean="0"/>
              <a:t>-</a:t>
            </a:r>
            <a:r>
              <a:rPr lang="en-US" dirty="0" err="1" smtClean="0"/>
              <a:t>Hausdorff</a:t>
            </a:r>
            <a:r>
              <a:rPr lang="en-US" smtClean="0"/>
              <a:t> error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49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3671"/>
            <a:ext cx="1909158" cy="19035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363671"/>
            <a:ext cx="1909158" cy="19035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363671"/>
            <a:ext cx="1909158" cy="190352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1" y="2343351"/>
            <a:ext cx="1929538" cy="192384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293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(finite) metric graph </a:t>
                </a:r>
              </a:p>
              <a:p>
                <a:pPr lvl="1"/>
                <a:r>
                  <a:rPr lang="en-US" dirty="0" smtClean="0"/>
                  <a:t>A length (metric)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is the underlying space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-dimensional </a:t>
                </a:r>
                <a:r>
                  <a:rPr lang="en-US" dirty="0" err="1" smtClean="0"/>
                  <a:t>simplicial</a:t>
                </a:r>
                <a:r>
                  <a:rPr lang="en-US" dirty="0" smtClean="0"/>
                  <a:t> complex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Given a topological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Each edge has a length (positive weight)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induced shortest path metric</a:t>
                </a:r>
              </a:p>
              <a:p>
                <a:pPr lvl="8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22860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2286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86200"/>
              </a:xfrm>
            </p:spPr>
            <p:txBody>
              <a:bodyPr/>
              <a:lstStyle/>
              <a:p>
                <a:r>
                  <a:rPr lang="en-US" dirty="0" smtClean="0"/>
                  <a:t>A (finite) metric graph </a:t>
                </a:r>
              </a:p>
              <a:p>
                <a:pPr lvl="1"/>
                <a:r>
                  <a:rPr lang="en-US" dirty="0" smtClean="0"/>
                  <a:t>A length (metric)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is the underlying space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-dimensional </a:t>
                </a:r>
                <a:r>
                  <a:rPr lang="en-US" dirty="0" err="1" smtClean="0"/>
                  <a:t>simplicial</a:t>
                </a:r>
                <a:r>
                  <a:rPr lang="en-US" dirty="0" smtClean="0"/>
                  <a:t> complex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Given a topological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Each edge has a length (positive weight)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induced shortest path metric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/>
                  <a:t>metric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8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886200"/>
              </a:xfrm>
              <a:blipFill rotWithShape="0">
                <a:blip r:embed="rId3"/>
                <a:stretch>
                  <a:fillRect l="-667" t="-1411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22860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2286000" cy="2571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762000" y="5696197"/>
                <a:ext cx="7239000" cy="6284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smtClean="0"/>
                  <a:t>Metric graph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=(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ar-AE" dirty="0" smtClean="0"/>
              </a:p>
              <a:p>
                <a:pPr lvl="8"/>
                <a:endParaRPr lang="ar-AE" dirty="0"/>
              </a:p>
              <a:p>
                <a:pPr lvl="1"/>
                <a:endParaRPr lang="ar-AE" dirty="0" smtClean="0"/>
              </a:p>
              <a:p>
                <a:pPr lvl="1"/>
                <a:endParaRPr lang="ar-AE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696197"/>
                <a:ext cx="7239000" cy="628403"/>
              </a:xfrm>
              <a:prstGeom prst="rect">
                <a:avLst/>
              </a:prstGeom>
              <a:blipFill rotWithShape="0">
                <a:blip r:embed="rId6"/>
                <a:stretch>
                  <a:fillRect t="-6422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2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15038</TotalTime>
  <Words>1808</Words>
  <Application>Microsoft Office PowerPoint</Application>
  <PresentationFormat>On-screen Show (4:3)</PresentationFormat>
  <Paragraphs>521</Paragraphs>
  <Slides>71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Gill Sans MT</vt:lpstr>
      <vt:lpstr>Calibri Light</vt:lpstr>
      <vt:lpstr>Bookman Old Style</vt:lpstr>
      <vt:lpstr>Wingdings 3</vt:lpstr>
      <vt:lpstr>Calibri</vt:lpstr>
      <vt:lpstr>Wingdings</vt:lpstr>
      <vt:lpstr>Arial</vt:lpstr>
      <vt:lpstr>Cambria Math</vt:lpstr>
      <vt:lpstr>Origin</vt:lpstr>
      <vt:lpstr>1_Custom Design</vt:lpstr>
      <vt:lpstr>Custom Design</vt:lpstr>
      <vt:lpstr>Acrobat Document</vt:lpstr>
      <vt:lpstr>Topological methods for graph analysis</vt:lpstr>
      <vt:lpstr>Introduction</vt:lpstr>
      <vt:lpstr>Introduction</vt:lpstr>
      <vt:lpstr>This Talk</vt:lpstr>
      <vt:lpstr>This Talk</vt:lpstr>
      <vt:lpstr>This Talk</vt:lpstr>
      <vt:lpstr>Metric Graphs</vt:lpstr>
      <vt:lpstr>Metric Graphs</vt:lpstr>
      <vt:lpstr>Metric Graphs</vt:lpstr>
      <vt:lpstr>Graph Matching</vt:lpstr>
      <vt:lpstr>Inexact Graph Matching</vt:lpstr>
      <vt:lpstr>Metric Graphs View</vt:lpstr>
      <vt:lpstr>Metric Graphs View</vt:lpstr>
      <vt:lpstr>Metric Graphs View</vt:lpstr>
      <vt:lpstr>Persistence-distortion</vt:lpstr>
      <vt:lpstr>Persistence-distortion</vt:lpstr>
      <vt:lpstr>Persistence-distortion</vt:lpstr>
      <vt:lpstr>Distance function to a basepoint</vt:lpstr>
      <vt:lpstr>Persistence-distortion Distance</vt:lpstr>
      <vt:lpstr>PowerPoint Presentation</vt:lpstr>
      <vt:lpstr>Stability</vt:lpstr>
      <vt:lpstr>Graph Isomorphism Testing?</vt:lpstr>
      <vt:lpstr>Example</vt:lpstr>
      <vt:lpstr>Example</vt:lpstr>
      <vt:lpstr>Discrete Case</vt:lpstr>
      <vt:lpstr>PowerPoint Presentation</vt:lpstr>
      <vt:lpstr>PowerPoint Presentation</vt:lpstr>
      <vt:lpstr>PowerPoint Presentation</vt:lpstr>
      <vt:lpstr>PowerPoint Presentation</vt:lpstr>
      <vt:lpstr>Sketch of Approach</vt:lpstr>
      <vt:lpstr>Step 1</vt:lpstr>
      <vt:lpstr>Step 2: Changes in bottleneck matching</vt:lpstr>
      <vt:lpstr>PowerPoint Presentation</vt:lpstr>
      <vt:lpstr>Preliminary Exp (2)</vt:lpstr>
      <vt:lpstr>PowerPoint Presentation</vt:lpstr>
      <vt:lpstr>This Talk</vt:lpstr>
      <vt:lpstr>Graph Reconstruction</vt:lpstr>
      <vt:lpstr>Some Related Work</vt:lpstr>
      <vt:lpstr>This Talk</vt:lpstr>
      <vt:lpstr>Main Idea</vt:lpstr>
      <vt:lpstr>Morse Theory: Smooth Case</vt:lpstr>
      <vt:lpstr>1-stable Manifold</vt:lpstr>
      <vt:lpstr>Discrete Case</vt:lpstr>
      <vt:lpstr>Discrete Morse Theory</vt:lpstr>
      <vt:lpstr>Discrete Gradient Vector Field</vt:lpstr>
      <vt:lpstr>Discrete Gradient Vector Field</vt:lpstr>
      <vt:lpstr>Discrete Gradient Vector Field</vt:lpstr>
      <vt:lpstr>Simplification via Morse Cancellation</vt:lpstr>
      <vt:lpstr>PowerPoint Presentation</vt:lpstr>
      <vt:lpstr>Sublevel-set Persistence – Simplified view</vt:lpstr>
      <vt:lpstr>Discrete Case</vt:lpstr>
      <vt:lpstr>Main Algorithm</vt:lpstr>
      <vt:lpstr>An application: road network reconstruction</vt:lpstr>
      <vt:lpstr>Effect of Simplification</vt:lpstr>
      <vt:lpstr>Thresholding? </vt:lpstr>
      <vt:lpstr>Application: neuron reconstruction</vt:lpstr>
      <vt:lpstr>PowerPoint Presentation</vt:lpstr>
      <vt:lpstr>Main Algorithm</vt:lpstr>
      <vt:lpstr>Simplified Algorithms</vt:lpstr>
      <vt:lpstr>Simplified Algorithm – cont.</vt:lpstr>
      <vt:lpstr>Noise Model</vt:lpstr>
      <vt:lpstr>Noise Model</vt:lpstr>
      <vt:lpstr>Main Results</vt:lpstr>
      <vt:lpstr>This Talk</vt:lpstr>
      <vt:lpstr>Problem Introduction</vt:lpstr>
      <vt:lpstr>For an n-cycle</vt:lpstr>
      <vt:lpstr>1-Dimensional case</vt:lpstr>
      <vt:lpstr>High dimensional case</vt:lpstr>
      <vt:lpstr>High dimensional case</vt:lpstr>
      <vt:lpstr>Concluding Remarks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1073</cp:revision>
  <dcterms:created xsi:type="dcterms:W3CDTF">2006-08-16T00:00:00Z</dcterms:created>
  <dcterms:modified xsi:type="dcterms:W3CDTF">2018-06-19T22:26:44Z</dcterms:modified>
</cp:coreProperties>
</file>